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1" r:id="rId6"/>
    <p:sldId id="268" r:id="rId7"/>
    <p:sldId id="262" r:id="rId8"/>
    <p:sldId id="263" r:id="rId9"/>
    <p:sldId id="271" r:id="rId10"/>
    <p:sldId id="270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65" r:id="rId20"/>
    <p:sldId id="282" r:id="rId21"/>
    <p:sldId id="266" r:id="rId22"/>
    <p:sldId id="280" r:id="rId23"/>
    <p:sldId id="281" r:id="rId24"/>
    <p:sldId id="283" r:id="rId25"/>
    <p:sldId id="267" r:id="rId26"/>
    <p:sldId id="284" r:id="rId27"/>
  </p:sldIdLst>
  <p:sldSz cx="12192000" cy="6858000"/>
  <p:notesSz cx="6858000" cy="9144000"/>
  <p:embeddedFontLst>
    <p:embeddedFont>
      <p:font typeface="得意黑" pitchFamily="2" charset="-122"/>
      <p:italic r:id="rId29"/>
    </p:embeddedFont>
    <p:embeddedFont>
      <p:font typeface="等线" panose="02010600030101010101" pitchFamily="2" charset="-122"/>
      <p:regular r:id="rId30"/>
      <p:bold r:id="rId31"/>
    </p:embeddedFont>
    <p:embeddedFont>
      <p:font typeface="等线 Light" panose="02010600030101010101" pitchFamily="2" charset="-122"/>
      <p:regular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386" autoAdjust="0"/>
  </p:normalViewPr>
  <p:slideViewPr>
    <p:cSldViewPr snapToGrid="0">
      <p:cViewPr varScale="1">
        <p:scale>
          <a:sx n="68" d="100"/>
          <a:sy n="68" d="100"/>
        </p:scale>
        <p:origin x="84" y="28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70C66-6C46-4693-AFD1-67E74CA797E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A428CA-EBE2-473C-A179-19C40F01BD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484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语法分析器生成的语法树反映了 </a:t>
            </a:r>
            <a:r>
              <a:rPr lang="zh-CN" altLang="en-US" b="1" dirty="0"/>
              <a:t>源代码 </a:t>
            </a:r>
            <a:r>
              <a:rPr lang="zh-CN" altLang="en-US" dirty="0"/>
              <a:t>的语法结构 ， 它只考虑了程序的语法形式，并</a:t>
            </a:r>
            <a:r>
              <a:rPr lang="zh-CN" altLang="en-US" b="1" dirty="0"/>
              <a:t>忽略了实际运行时所需的细节（内存管理或者是数据类型）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语义分析生成的语法树 </a:t>
            </a:r>
            <a:r>
              <a:rPr lang="zh-CN" altLang="en-US" b="1" dirty="0"/>
              <a:t>还考虑了程序的语义信息 </a:t>
            </a:r>
            <a:r>
              <a:rPr lang="zh-CN" altLang="en-US" dirty="0"/>
              <a:t>，并且确保程序在运行时能够正确地执行（即上述的运行所需要的细节）。例如，在类型检查过程中，语义分析器会对变量和表达式的类型进行检查，并在需要时自动插入强制类型转换等操作，以确保程序在运行时不会发生类型错误。此外，语义分析器还会检查并处理作用域、函数调用等。</a:t>
            </a:r>
            <a:endParaRPr lang="en-US" altLang="zh-CN" dirty="0"/>
          </a:p>
          <a:p>
            <a:r>
              <a:rPr lang="zh-CN" altLang="en-US" b="1" dirty="0"/>
              <a:t>六级：选词填空即语法分析，，阅读理解即语义分析</a:t>
            </a:r>
          </a:p>
          <a:p>
            <a:r>
              <a:rPr lang="zh-CN" altLang="en-US" dirty="0"/>
              <a:t>总的来说，语法分析生成的语法树主要用于代码的解析和理解，而语义分析生成的语法树则更多地涉及到代码的执行和真正的语义。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中间代码生成的中间表示形式，也称为中间代码（</a:t>
            </a:r>
            <a:r>
              <a:rPr lang="en-US" altLang="zh-CN" dirty="0"/>
              <a:t>IR</a:t>
            </a:r>
            <a:r>
              <a:rPr lang="zh-CN" altLang="en-US" dirty="0"/>
              <a:t>），是编译器在完成源代码的语法分析和语义分析后生成的一种 </a:t>
            </a:r>
            <a:r>
              <a:rPr lang="zh-CN" altLang="en-US" b="1" dirty="0"/>
              <a:t>与源机器无关的中间表示形式 （具有一定的可移植性）</a:t>
            </a:r>
            <a:r>
              <a:rPr lang="zh-CN" altLang="en-US" dirty="0"/>
              <a:t>。因此，在进行中间代码优化时，可以基于此中间表示形式，使用各种算法对其进行优化（就是紧随其后的</a:t>
            </a:r>
            <a:r>
              <a:rPr lang="zh-CN" altLang="en-US" b="1" dirty="0"/>
              <a:t>机器无关代码优化</a:t>
            </a:r>
            <a:r>
              <a:rPr lang="zh-CN" altLang="en-US" dirty="0"/>
              <a:t>），以提高程序的性能。</a:t>
            </a:r>
          </a:p>
          <a:p>
            <a:endParaRPr lang="zh-CN" altLang="en-US" dirty="0"/>
          </a:p>
          <a:p>
            <a:r>
              <a:rPr lang="zh-CN" altLang="en-US" dirty="0"/>
              <a:t>而机器无关代码优化而产生的中间表示形式，这种中间表示形式与具体的目标机器相关，但它已经不是原始的目标代码，而是经过一定</a:t>
            </a:r>
            <a:r>
              <a:rPr lang="zh-CN" altLang="en-US" b="1" dirty="0"/>
              <a:t>处理和优化（算法优化）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机器相关代码优化：在</a:t>
            </a:r>
            <a:r>
              <a:rPr lang="en-US" altLang="zh-CN" dirty="0"/>
              <a:t>C</a:t>
            </a:r>
            <a:r>
              <a:rPr lang="zh-CN" altLang="en-US" dirty="0"/>
              <a:t>语言中，</a:t>
            </a:r>
            <a:r>
              <a:rPr lang="en-US" altLang="zh-CN" dirty="0"/>
              <a:t>32</a:t>
            </a:r>
            <a:r>
              <a:rPr lang="zh-CN" altLang="en-US" dirty="0"/>
              <a:t>位机 </a:t>
            </a:r>
            <a:r>
              <a:rPr lang="en-US" altLang="zh-CN" dirty="0"/>
              <a:t>char*</a:t>
            </a:r>
            <a:r>
              <a:rPr lang="zh-CN" altLang="en-US" dirty="0"/>
              <a:t>这个指针本身占用</a:t>
            </a:r>
            <a:r>
              <a:rPr lang="en-US" altLang="zh-CN" dirty="0"/>
              <a:t>4</a:t>
            </a:r>
            <a:r>
              <a:rPr lang="zh-CN" altLang="en-US" dirty="0"/>
              <a:t>字节，但是在</a:t>
            </a:r>
            <a:r>
              <a:rPr lang="en-US" altLang="zh-CN" dirty="0"/>
              <a:t>64</a:t>
            </a:r>
            <a:r>
              <a:rPr lang="zh-CN" altLang="en-US" dirty="0"/>
              <a:t>位机中，</a:t>
            </a:r>
            <a:r>
              <a:rPr lang="en-US" altLang="zh-CN" dirty="0"/>
              <a:t>char *</a:t>
            </a:r>
            <a:r>
              <a:rPr lang="zh-CN" altLang="en-US" dirty="0"/>
              <a:t>占用</a:t>
            </a:r>
            <a:r>
              <a:rPr lang="en-US" altLang="zh-CN" dirty="0"/>
              <a:t>8</a:t>
            </a:r>
            <a:r>
              <a:rPr lang="zh-CN" altLang="en-US" dirty="0"/>
              <a:t>字节，所以，需要用和机器有关的优化才能保证程序正常运行。。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7C8A8-7B9B-4870-947A-CD76A7E97BE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605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语法分析器生成的语法树反映了 </a:t>
            </a:r>
            <a:r>
              <a:rPr lang="zh-CN" altLang="en-US" b="1" dirty="0"/>
              <a:t>源代码 </a:t>
            </a:r>
            <a:r>
              <a:rPr lang="zh-CN" altLang="en-US" dirty="0"/>
              <a:t>的语法结构 ， 它只考虑了程序的语法形式，并</a:t>
            </a:r>
            <a:r>
              <a:rPr lang="zh-CN" altLang="en-US" b="1" dirty="0"/>
              <a:t>忽略了实际运行时所需的细节（内存管理或者是数据类型）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语义分析生成的语法树 </a:t>
            </a:r>
            <a:r>
              <a:rPr lang="zh-CN" altLang="en-US" b="1" dirty="0"/>
              <a:t>还考虑了程序的语义信息 </a:t>
            </a:r>
            <a:r>
              <a:rPr lang="zh-CN" altLang="en-US" dirty="0"/>
              <a:t>，并且确保程序在运行时能够正确地执行（即上述的运行所需要的细节）。例如，在类型检查过程中，语义分析器会对变量和表达式的类型进行检查，并在需要时自动插入强制类型转换等操作，以确保程序在运行时不会发生类型错误。此外，语义分析器还会检查并处理作用域、函数调用等。</a:t>
            </a:r>
            <a:endParaRPr lang="en-US" altLang="zh-CN" dirty="0"/>
          </a:p>
          <a:p>
            <a:r>
              <a:rPr lang="zh-CN" altLang="en-US" b="1" dirty="0"/>
              <a:t>六级：选词填空即语法分析，，阅读理解即语义分析</a:t>
            </a:r>
          </a:p>
          <a:p>
            <a:r>
              <a:rPr lang="zh-CN" altLang="en-US" dirty="0"/>
              <a:t>总的来说，语法分析生成的语法树主要用于代码的解析和理解，而语义分析生成的语法树则更多地涉及到代码的执行和真正的语义。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中间代码生成的中间表示形式，也称为中间代码（</a:t>
            </a:r>
            <a:r>
              <a:rPr lang="en-US" altLang="zh-CN" dirty="0"/>
              <a:t>IR</a:t>
            </a:r>
            <a:r>
              <a:rPr lang="zh-CN" altLang="en-US" dirty="0"/>
              <a:t>），是编译器在完成源代码的语法分析和语义分析后生成的一种 </a:t>
            </a:r>
            <a:r>
              <a:rPr lang="zh-CN" altLang="en-US" b="1" dirty="0"/>
              <a:t>与源机器无关的中间表示形式 （具有一定的可移植性）</a:t>
            </a:r>
            <a:r>
              <a:rPr lang="zh-CN" altLang="en-US" dirty="0"/>
              <a:t>。因此，在进行中间代码优化时，可以基于此中间表示形式，使用各种算法对其进行优化（就是紧随其后的</a:t>
            </a:r>
            <a:r>
              <a:rPr lang="zh-CN" altLang="en-US" b="1" dirty="0"/>
              <a:t>机器无关代码优化</a:t>
            </a:r>
            <a:r>
              <a:rPr lang="zh-CN" altLang="en-US" dirty="0"/>
              <a:t>），以提高程序的性能。</a:t>
            </a:r>
          </a:p>
          <a:p>
            <a:endParaRPr lang="zh-CN" altLang="en-US" dirty="0"/>
          </a:p>
          <a:p>
            <a:r>
              <a:rPr lang="zh-CN" altLang="en-US" dirty="0"/>
              <a:t>而机器无关代码优化而产生的中间表示形式，这种中间表示形式与具体的目标机器相关，但它已经不是原始的目标代码，而是经过一定</a:t>
            </a:r>
            <a:r>
              <a:rPr lang="zh-CN" altLang="en-US" b="1" dirty="0"/>
              <a:t>处理和优化（算法优化）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机器相关代码优化：在</a:t>
            </a:r>
            <a:r>
              <a:rPr lang="en-US" altLang="zh-CN" dirty="0"/>
              <a:t>C</a:t>
            </a:r>
            <a:r>
              <a:rPr lang="zh-CN" altLang="en-US" dirty="0"/>
              <a:t>语言中，</a:t>
            </a:r>
            <a:r>
              <a:rPr lang="en-US" altLang="zh-CN" dirty="0"/>
              <a:t>32</a:t>
            </a:r>
            <a:r>
              <a:rPr lang="zh-CN" altLang="en-US" dirty="0"/>
              <a:t>位机 </a:t>
            </a:r>
            <a:r>
              <a:rPr lang="en-US" altLang="zh-CN" dirty="0"/>
              <a:t>char*</a:t>
            </a:r>
            <a:r>
              <a:rPr lang="zh-CN" altLang="en-US" dirty="0"/>
              <a:t>这个指针本身占用</a:t>
            </a:r>
            <a:r>
              <a:rPr lang="en-US" altLang="zh-CN" dirty="0"/>
              <a:t>4</a:t>
            </a:r>
            <a:r>
              <a:rPr lang="zh-CN" altLang="en-US" dirty="0"/>
              <a:t>字节，但是在</a:t>
            </a:r>
            <a:r>
              <a:rPr lang="en-US" altLang="zh-CN" dirty="0"/>
              <a:t>64</a:t>
            </a:r>
            <a:r>
              <a:rPr lang="zh-CN" altLang="en-US" dirty="0"/>
              <a:t>位机中，</a:t>
            </a:r>
            <a:r>
              <a:rPr lang="en-US" altLang="zh-CN" dirty="0"/>
              <a:t>char *</a:t>
            </a:r>
            <a:r>
              <a:rPr lang="zh-CN" altLang="en-US" dirty="0"/>
              <a:t>占用</a:t>
            </a:r>
            <a:r>
              <a:rPr lang="en-US" altLang="zh-CN" dirty="0"/>
              <a:t>8</a:t>
            </a:r>
            <a:r>
              <a:rPr lang="zh-CN" altLang="en-US" dirty="0"/>
              <a:t>字节，所以，需要用和机器有关的优化才能保证程序正常运行。。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7C8A8-7B9B-4870-947A-CD76A7E97BE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6999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语法分析器生成的语法树反映了 </a:t>
            </a:r>
            <a:r>
              <a:rPr lang="zh-CN" altLang="en-US" b="1" dirty="0"/>
              <a:t>源代码 </a:t>
            </a:r>
            <a:r>
              <a:rPr lang="zh-CN" altLang="en-US" dirty="0"/>
              <a:t>的语法结构 ， 它只考虑了程序的语法形式，并</a:t>
            </a:r>
            <a:r>
              <a:rPr lang="zh-CN" altLang="en-US" b="1" dirty="0"/>
              <a:t>忽略了实际运行时所需的细节（内存管理或者是数据类型）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语义分析生成的语法树 </a:t>
            </a:r>
            <a:r>
              <a:rPr lang="zh-CN" altLang="en-US" b="1" dirty="0"/>
              <a:t>还考虑了程序的语义信息 </a:t>
            </a:r>
            <a:r>
              <a:rPr lang="zh-CN" altLang="en-US" dirty="0"/>
              <a:t>，并且确保程序在运行时能够正确地执行（即上述的运行所需要的细节）。例如，在类型检查过程中，语义分析器会对变量和表达式的类型进行检查，并在需要时自动插入强制类型转换等操作，以确保程序在运行时不会发生类型错误。此外，语义分析器还会检查并处理作用域、函数调用等。</a:t>
            </a:r>
            <a:endParaRPr lang="en-US" altLang="zh-CN" dirty="0"/>
          </a:p>
          <a:p>
            <a:r>
              <a:rPr lang="zh-CN" altLang="en-US" b="1" dirty="0"/>
              <a:t>六级：选词填空即语法分析，，阅读理解即语义分析</a:t>
            </a:r>
          </a:p>
          <a:p>
            <a:r>
              <a:rPr lang="zh-CN" altLang="en-US" dirty="0"/>
              <a:t>总的来说，语法分析生成的语法树主要用于代码的解析和理解，而语义分析生成的语法树则更多地涉及到代码的执行和真正的语义。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中间代码生成的中间表示形式，也称为中间代码（</a:t>
            </a:r>
            <a:r>
              <a:rPr lang="en-US" altLang="zh-CN" dirty="0"/>
              <a:t>IR</a:t>
            </a:r>
            <a:r>
              <a:rPr lang="zh-CN" altLang="en-US" dirty="0"/>
              <a:t>），是编译器在完成源代码的语法分析和语义分析后生成的一种 </a:t>
            </a:r>
            <a:r>
              <a:rPr lang="zh-CN" altLang="en-US" b="1" dirty="0"/>
              <a:t>与源机器无关的中间表示形式 （具有一定的可移植性）</a:t>
            </a:r>
            <a:r>
              <a:rPr lang="zh-CN" altLang="en-US" dirty="0"/>
              <a:t>。因此，在进行中间代码优化时，可以基于此中间表示形式，使用各种算法对其进行优化（就是紧随其后的</a:t>
            </a:r>
            <a:r>
              <a:rPr lang="zh-CN" altLang="en-US" b="1" dirty="0"/>
              <a:t>机器无关代码优化</a:t>
            </a:r>
            <a:r>
              <a:rPr lang="zh-CN" altLang="en-US" dirty="0"/>
              <a:t>），以提高程序的性能。</a:t>
            </a:r>
          </a:p>
          <a:p>
            <a:endParaRPr lang="zh-CN" altLang="en-US" dirty="0"/>
          </a:p>
          <a:p>
            <a:r>
              <a:rPr lang="zh-CN" altLang="en-US" dirty="0"/>
              <a:t>而机器无关代码优化而产生的中间表示形式，这种中间表示形式与具体的目标机器相关，但它已经不是原始的目标代码，而是经过一定</a:t>
            </a:r>
            <a:r>
              <a:rPr lang="zh-CN" altLang="en-US" b="1" dirty="0"/>
              <a:t>处理和优化（算法优化）</a:t>
            </a:r>
            <a:r>
              <a:rPr lang="zh-CN" altLang="en-US" dirty="0"/>
              <a:t>的。</a:t>
            </a:r>
            <a:endParaRPr lang="en-US" altLang="zh-CN" dirty="0"/>
          </a:p>
          <a:p>
            <a:r>
              <a:rPr lang="zh-CN" altLang="en-US" dirty="0"/>
              <a:t>机器相关代码优化：在</a:t>
            </a:r>
            <a:r>
              <a:rPr lang="en-US" altLang="zh-CN" dirty="0"/>
              <a:t>C</a:t>
            </a:r>
            <a:r>
              <a:rPr lang="zh-CN" altLang="en-US" dirty="0"/>
              <a:t>语言中，</a:t>
            </a:r>
            <a:r>
              <a:rPr lang="en-US" altLang="zh-CN" dirty="0"/>
              <a:t>32</a:t>
            </a:r>
            <a:r>
              <a:rPr lang="zh-CN" altLang="en-US" dirty="0"/>
              <a:t>位机 </a:t>
            </a:r>
            <a:r>
              <a:rPr lang="en-US" altLang="zh-CN" dirty="0"/>
              <a:t>char*</a:t>
            </a:r>
            <a:r>
              <a:rPr lang="zh-CN" altLang="en-US" dirty="0"/>
              <a:t>这个指针本身占用</a:t>
            </a:r>
            <a:r>
              <a:rPr lang="en-US" altLang="zh-CN" dirty="0"/>
              <a:t>4</a:t>
            </a:r>
            <a:r>
              <a:rPr lang="zh-CN" altLang="en-US" dirty="0"/>
              <a:t>字节，但是在</a:t>
            </a:r>
            <a:r>
              <a:rPr lang="en-US" altLang="zh-CN" dirty="0"/>
              <a:t>64</a:t>
            </a:r>
            <a:r>
              <a:rPr lang="zh-CN" altLang="en-US" dirty="0"/>
              <a:t>位机中，</a:t>
            </a:r>
            <a:r>
              <a:rPr lang="en-US" altLang="zh-CN" dirty="0"/>
              <a:t>char *</a:t>
            </a:r>
            <a:r>
              <a:rPr lang="zh-CN" altLang="en-US" dirty="0"/>
              <a:t>占用</a:t>
            </a:r>
            <a:r>
              <a:rPr lang="en-US" altLang="zh-CN" dirty="0"/>
              <a:t>8</a:t>
            </a:r>
            <a:r>
              <a:rPr lang="zh-CN" altLang="en-US" dirty="0"/>
              <a:t>字节，所以，需要用和机器有关的优化才能保证程序正常运行。。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27C8A8-7B9B-4870-947A-CD76A7E97BE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0952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引出读取和分析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428CA-EBE2-473C-A179-19C40F01BDD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655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分析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428CA-EBE2-473C-A179-19C40F01BDD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6449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词法分析器中的状态图的运用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428CA-EBE2-473C-A179-19C40F01BDD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9101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基于</a:t>
            </a:r>
            <a:r>
              <a:rPr lang="en-US" altLang="zh-CN" dirty="0"/>
              <a:t>Lex</a:t>
            </a:r>
            <a:r>
              <a:rPr lang="zh-CN" altLang="en-US" dirty="0"/>
              <a:t>语言，将输入程序变成一个词法分析器，转换核心就是 又穷自动机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A428CA-EBE2-473C-A179-19C40F01BDD7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653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208885-86D0-C8F3-CBAB-031A31F5BC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0177A12-289B-847E-1B27-14FB276450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A3BD7C-615A-B296-FDD2-D3C5DC9B9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C8EC78-FC03-DE10-4592-E215456A5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4F298C-8119-54E6-9977-ED7C679EC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921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4F3EC5-B576-7D48-BAFB-952190BC4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E8012EA-3C21-6A43-6267-A20B095B58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324E24-1023-442D-C14B-C1937EE2B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CFD0BD-E2ED-22C4-0D99-75DA93D05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5E2845-F211-E37C-624F-063935B80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055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2572777-CA6B-AD37-2B63-6E3D0B42BA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72BF56-614B-E42F-70C4-6406E7455C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593B4F-165A-27F6-7CB3-07E8F80FC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2CEEDD-1780-870C-ED7E-E763BDBD9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7D8B72E-0F20-711F-2840-7B591B65F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291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FA4829-403F-4504-F6EC-728924C6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5FFE50-AA18-2F91-CA54-2C9359DBA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D29816-958A-0E4F-C49B-9E85626EC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AB25E-0C55-A24D-985A-3D9934564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A8019F-9F4D-C9B1-4997-8D5C09B45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493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747F07-A653-10AA-5F6B-6EDFE54C9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02EFAB-61D5-DBC9-D145-D9D01F692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46ADED-AF4B-D95D-813B-32764E9C4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19E9DE-121A-E944-4D77-4A0C3C21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D17A6D-5102-3064-85AA-81D6AC9E4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085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4A20F0-5BF4-4245-5A6B-DB7162573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B624CA-1164-2185-99D3-1DCC5CBDF4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74739C-C3AF-F5CD-6DA7-364D086063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D7A9F7-084F-81D9-5602-0F5F543C8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780C0A-E6F9-D3EB-A911-B249D17A2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8AABEF-18F0-2D99-8D5F-E92AF4FD9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577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86257A-EA4B-E015-6990-3305D1AB3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6EC81F8-9511-5A31-4536-0DF15796F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A57826E-4687-CEC4-2281-5BDA36DDF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C7A78A0-37A6-D7B5-3EAF-2DC16EA5AE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24A25ED-B22C-9451-5B0F-D7DEAC9923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2E6C028-50CF-2090-2293-2E34EAE1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45963A0-9CD3-D79B-956F-333CCD72F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ACF2ABF-1B50-0C18-4D0B-0C0DB8154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4594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005C2-AEC3-A09B-A9FF-85FBB6BE1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F98448-61D9-08D7-07F5-16E36A635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D4A77D8-23B2-55E6-AD70-B67C6107C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0BDA2D2-D5B9-5A65-3B27-90995181E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226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8108B27-62ED-1933-5273-B80B94170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F4E07F1-8B32-6299-FD41-06BFBB138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36CE6B-2C28-3C1E-3585-997DD37B4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0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FFBBE0-B35F-54A8-7E8A-5DF345E57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7CD6EA-43C7-7660-B196-7BDCEB801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3DF2B1-CF3B-A083-CE32-31C81F7FB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EBF27F8-3724-1372-BA3C-D38344591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3769E1D-ABD3-A67D-3607-DA587AED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96E863-8F96-06B2-F114-C77FF99A1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008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9F27D2-C87A-7D5D-8332-24B7E791C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E63FB5-19DC-0BC1-651D-4AB031D688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0DC101-E5CF-B8E3-8EBA-18CCD4D13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69FE47C-ADE4-2AFD-4568-142583715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4A53BD-4F5A-6276-36DF-F4AC7C0D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D7EC20-1F89-361C-C53B-FD8998EAA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746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DAF49E-7D03-8178-E2C1-3C5E4C3BE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A1B02A2-D58A-2938-4619-4A67C8D58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31AB67-E5F1-27DC-2F47-C632EF21C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5F486-AC1D-4765-B679-4A425EA50ADF}" type="datetimeFigureOut">
              <a:rPr lang="zh-CN" altLang="en-US" smtClean="0"/>
              <a:t>2023/11/15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2CD0E4-017D-3025-3E1F-36BC4EFBCE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0860CC-2252-B8C8-7069-340AE51A2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D817D-EBF0-41A4-BA84-38A293CC6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130629C-7026-2D7C-B843-A875890AACB0}"/>
              </a:ext>
            </a:extLst>
          </p:cNvPr>
          <p:cNvSpPr txBox="1"/>
          <p:nvPr/>
        </p:nvSpPr>
        <p:spPr>
          <a:xfrm>
            <a:off x="2844949" y="1982450"/>
            <a:ext cx="65021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>
                <a:latin typeface="得意黑" pitchFamily="2" charset="-122"/>
                <a:ea typeface="得意黑" pitchFamily="2" charset="-122"/>
              </a:rPr>
              <a:t>编译之词法分析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E07CE89-B5FE-1327-B910-41C9F3C03311}"/>
              </a:ext>
            </a:extLst>
          </p:cNvPr>
          <p:cNvSpPr txBox="1"/>
          <p:nvPr/>
        </p:nvSpPr>
        <p:spPr>
          <a:xfrm>
            <a:off x="4999384" y="4841966"/>
            <a:ext cx="21932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汇报人：皮昊旋</a:t>
            </a:r>
          </a:p>
        </p:txBody>
      </p:sp>
    </p:spTree>
    <p:extLst>
      <p:ext uri="{BB962C8B-B14F-4D97-AF65-F5344CB8AC3E}">
        <p14:creationId xmlns:p14="http://schemas.microsoft.com/office/powerpoint/2010/main" val="2383272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505886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168714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828918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467078" y="701506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2560046" y="2247089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4266486" y="3125688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2374724" y="308470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4551996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A3A0422-E41C-3E8D-1E20-A9AB19A99142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3271550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705982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197897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799735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513651" y="827966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2560046" y="2247089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3755630" y="3125688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2374724" y="308470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4041140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249EF7A-5DAD-C167-24B1-B22711E4758B}"/>
              </a:ext>
            </a:extLst>
          </p:cNvPr>
          <p:cNvSpPr txBox="1"/>
          <p:nvPr/>
        </p:nvSpPr>
        <p:spPr>
          <a:xfrm>
            <a:off x="5036105" y="4291649"/>
            <a:ext cx="33858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&lt;Num1,p10086&gt;</a:t>
            </a:r>
            <a:endParaRPr lang="zh-CN" altLang="en-US" sz="44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A39F9B09-C084-72D5-6E77-0D71D03284E8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>
            <a:off x="8421968" y="4676370"/>
            <a:ext cx="999946" cy="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9AE4A982-5D9A-E3A0-826B-34EB0BAE3D96}"/>
              </a:ext>
            </a:extLst>
          </p:cNvPr>
          <p:cNvSpPr txBox="1"/>
          <p:nvPr/>
        </p:nvSpPr>
        <p:spPr>
          <a:xfrm>
            <a:off x="9421914" y="4291651"/>
            <a:ext cx="24449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得意黑" pitchFamily="2" charset="-122"/>
                <a:ea typeface="得意黑" pitchFamily="2" charset="-122"/>
              </a:rPr>
              <a:t>语法分析器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703257C-AB61-C0D4-8496-9C615FDB8BA4}"/>
              </a:ext>
            </a:extLst>
          </p:cNvPr>
          <p:cNvSpPr txBox="1"/>
          <p:nvPr/>
        </p:nvSpPr>
        <p:spPr>
          <a:xfrm>
            <a:off x="321012" y="4291648"/>
            <a:ext cx="17459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&lt;Num1&gt;</a:t>
            </a:r>
            <a:endParaRPr lang="zh-CN" altLang="en-US" sz="4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0295F02-5B74-2674-3954-3CAC22DF5830}"/>
              </a:ext>
            </a:extLst>
          </p:cNvPr>
          <p:cNvSpPr txBox="1"/>
          <p:nvPr/>
        </p:nvSpPr>
        <p:spPr>
          <a:xfrm>
            <a:off x="2726800" y="4291648"/>
            <a:ext cx="15408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>
                <a:latin typeface="得意黑" pitchFamily="2" charset="-122"/>
                <a:ea typeface="得意黑" pitchFamily="2" charset="-122"/>
              </a:rPr>
              <a:t>符号表</a:t>
            </a:r>
          </a:p>
        </p:txBody>
      </p: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31AAB4F-6780-D66F-9050-F2088678FD1A}"/>
              </a:ext>
            </a:extLst>
          </p:cNvPr>
          <p:cNvCxnSpPr>
            <a:cxnSpLocks/>
            <a:stCxn id="20" idx="3"/>
            <a:endCxn id="21" idx="1"/>
          </p:cNvCxnSpPr>
          <p:nvPr/>
        </p:nvCxnSpPr>
        <p:spPr>
          <a:xfrm>
            <a:off x="2067003" y="4676369"/>
            <a:ext cx="659797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B3DF2344-08B1-F356-507A-31C3851D6F8B}"/>
              </a:ext>
            </a:extLst>
          </p:cNvPr>
          <p:cNvCxnSpPr>
            <a:stCxn id="21" idx="3"/>
            <a:endCxn id="3" idx="1"/>
          </p:cNvCxnSpPr>
          <p:nvPr/>
        </p:nvCxnSpPr>
        <p:spPr>
          <a:xfrm>
            <a:off x="4267606" y="4676369"/>
            <a:ext cx="76849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4D74DEF7-9AAD-DA14-3203-7AAA26A92BDE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8443192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148406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07548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622427" y="236322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4663803" y="3208611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5437105" y="320083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5090363" y="236322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634E95-3766-A780-770D-5EFD74D02464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2970635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795839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7275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613138" y="2329058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5327627" y="3546691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5427816" y="318365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5613138" y="2320366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4FC65BB-9C6B-D76C-34D2-8C2419C3D242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3387064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/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7275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628579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6095412" y="3084704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5302207" y="308470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6140271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31958BC-D3AD-7B2B-FF6B-D6CE3F500A3C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003D729-C412-2A0C-DF67-947E6C6B6FFF}"/>
              </a:ext>
            </a:extLst>
          </p:cNvPr>
          <p:cNvSpPr txBox="1"/>
          <p:nvPr/>
        </p:nvSpPr>
        <p:spPr>
          <a:xfrm>
            <a:off x="283564" y="5115154"/>
            <a:ext cx="116236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forward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指针每前移一次，都需要判断是否能前移（即是否到达了缓冲区末尾）</a:t>
            </a:r>
          </a:p>
        </p:txBody>
      </p:sp>
    </p:spTree>
    <p:extLst>
      <p:ext uri="{BB962C8B-B14F-4D97-AF65-F5344CB8AC3E}">
        <p14:creationId xmlns:p14="http://schemas.microsoft.com/office/powerpoint/2010/main" val="2234121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70130"/>
              </p:ext>
            </p:extLst>
          </p:nvPr>
        </p:nvGraphicFramePr>
        <p:xfrm>
          <a:off x="1699098" y="1576917"/>
          <a:ext cx="8793804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522240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521011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55379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14539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7972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52628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4987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5675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567608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337889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658238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700392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5989328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221150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4033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028359" y="2422305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4059424" y="3259920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4843037" y="325992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4485984" y="2414532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634E95-3766-A780-770D-5EFD74D02464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哨兵标记</a:t>
            </a:r>
          </a:p>
        </p:txBody>
      </p:sp>
    </p:spTree>
    <p:extLst>
      <p:ext uri="{BB962C8B-B14F-4D97-AF65-F5344CB8AC3E}">
        <p14:creationId xmlns:p14="http://schemas.microsoft.com/office/powerpoint/2010/main" val="4105064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778144"/>
              </p:ext>
            </p:extLst>
          </p:nvPr>
        </p:nvGraphicFramePr>
        <p:xfrm>
          <a:off x="1699098" y="1576917"/>
          <a:ext cx="8793804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522240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521011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55379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14539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7972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52628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4987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5675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567608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347617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648510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700392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5989328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221150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4033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028359" y="2422305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4742848" y="3629252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4843037" y="325992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5028359" y="2414532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634E95-3766-A780-770D-5EFD74D02464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哨兵标记</a:t>
            </a:r>
          </a:p>
        </p:txBody>
      </p:sp>
    </p:spTree>
    <p:extLst>
      <p:ext uri="{BB962C8B-B14F-4D97-AF65-F5344CB8AC3E}">
        <p14:creationId xmlns:p14="http://schemas.microsoft.com/office/powerpoint/2010/main" val="1869259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613361"/>
              </p:ext>
            </p:extLst>
          </p:nvPr>
        </p:nvGraphicFramePr>
        <p:xfrm>
          <a:off x="1699098" y="1576917"/>
          <a:ext cx="8793804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522240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521011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55379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14539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7972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52628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4987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5675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567608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347617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648510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700392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5989328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221150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4033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028359" y="2422305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5474837" y="3268733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4843037" y="325992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5619296" y="2414532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634E95-3766-A780-770D-5EFD74D02464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哨兵标记</a:t>
            </a:r>
          </a:p>
        </p:txBody>
      </p:sp>
    </p:spTree>
    <p:extLst>
      <p:ext uri="{BB962C8B-B14F-4D97-AF65-F5344CB8AC3E}">
        <p14:creationId xmlns:p14="http://schemas.microsoft.com/office/powerpoint/2010/main" val="1077439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3159703"/>
              </p:ext>
            </p:extLst>
          </p:nvPr>
        </p:nvGraphicFramePr>
        <p:xfrm>
          <a:off x="1699098" y="1576917"/>
          <a:ext cx="8793804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522240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521011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55379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522385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14539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7972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66378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52628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4987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5675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567608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347617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648510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700392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altLang="en-US" sz="2800" kern="100" dirty="0">
                        <a:solidFill>
                          <a:schemeClr val="tx1"/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 err="1">
                          <a:solidFill>
                            <a:schemeClr val="tx1"/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5989328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221150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814033" y="739302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5028359" y="2422305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5951541" y="3317490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4843037" y="3259920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6096000" y="2463289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C634E95-3766-A780-770D-5EFD74D02464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哨兵标记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448493C-995C-E64C-6597-3A744E2992FC}"/>
              </a:ext>
            </a:extLst>
          </p:cNvPr>
          <p:cNvSpPr txBox="1"/>
          <p:nvPr/>
        </p:nvSpPr>
        <p:spPr>
          <a:xfrm>
            <a:off x="321012" y="3924251"/>
            <a:ext cx="7821372" cy="21944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注意：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如果该缓冲区最后一个</a:t>
            </a:r>
            <a:r>
              <a:rPr lang="en-US" altLang="zh-CN" sz="2400" dirty="0" err="1">
                <a:latin typeface="得意黑" pitchFamily="2" charset="-122"/>
                <a:ea typeface="得意黑" pitchFamily="2" charset="-122"/>
              </a:rPr>
              <a:t>eof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刚好是整个输入的</a:t>
            </a:r>
            <a:r>
              <a:rPr lang="en-US" altLang="zh-CN" sz="2400" dirty="0" err="1">
                <a:latin typeface="得意黑" pitchFamily="2" charset="-122"/>
                <a:ea typeface="得意黑" pitchFamily="2" charset="-122"/>
              </a:rPr>
              <a:t>eof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，则需要额外判断一次</a:t>
            </a:r>
            <a:endParaRPr lang="en-US" altLang="zh-CN" sz="2400" dirty="0">
              <a:latin typeface="得意黑" pitchFamily="2" charset="-122"/>
              <a:ea typeface="得意黑" pitchFamily="2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如果不在缓冲区的末尾出现了</a:t>
            </a:r>
            <a:r>
              <a:rPr lang="en-US" altLang="zh-CN" sz="2400" dirty="0" err="1">
                <a:latin typeface="得意黑" pitchFamily="2" charset="-122"/>
                <a:ea typeface="得意黑" pitchFamily="2" charset="-122"/>
              </a:rPr>
              <a:t>eof</a:t>
            </a:r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，则标志为所有输入读取完成</a:t>
            </a:r>
          </a:p>
        </p:txBody>
      </p:sp>
    </p:spTree>
    <p:extLst>
      <p:ext uri="{BB962C8B-B14F-4D97-AF65-F5344CB8AC3E}">
        <p14:creationId xmlns:p14="http://schemas.microsoft.com/office/powerpoint/2010/main" val="663562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D2CF333-DF64-C8AC-0E81-3E40B1C7EFDE}"/>
              </a:ext>
            </a:extLst>
          </p:cNvPr>
          <p:cNvSpPr txBox="1"/>
          <p:nvPr/>
        </p:nvSpPr>
        <p:spPr>
          <a:xfrm>
            <a:off x="321012" y="243191"/>
            <a:ext cx="1827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状态转换图</a:t>
            </a:r>
          </a:p>
        </p:txBody>
      </p:sp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C5B6F1DD-41D7-7E6D-4B25-9D10BFEBF3BA}"/>
              </a:ext>
            </a:extLst>
          </p:cNvPr>
          <p:cNvCxnSpPr/>
          <p:nvPr/>
        </p:nvCxnSpPr>
        <p:spPr>
          <a:xfrm>
            <a:off x="758758" y="2315183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8C6BA35D-DB07-0914-3A0E-3AF9A16ABFF9}"/>
              </a:ext>
            </a:extLst>
          </p:cNvPr>
          <p:cNvSpPr txBox="1"/>
          <p:nvPr/>
        </p:nvSpPr>
        <p:spPr>
          <a:xfrm>
            <a:off x="1054175" y="1791963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start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D439CA1-D85D-BB73-AB7B-EE8A49ED9DF5}"/>
              </a:ext>
            </a:extLst>
          </p:cNvPr>
          <p:cNvSpPr txBox="1"/>
          <p:nvPr/>
        </p:nvSpPr>
        <p:spPr>
          <a:xfrm>
            <a:off x="3526411" y="827966"/>
            <a:ext cx="2497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letter or _ or digit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5B60DBD8-B750-359E-167C-18F035FD3C46}"/>
              </a:ext>
            </a:extLst>
          </p:cNvPr>
          <p:cNvCxnSpPr/>
          <p:nvPr/>
        </p:nvCxnSpPr>
        <p:spPr>
          <a:xfrm>
            <a:off x="2740649" y="2336671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E18C505E-EAE0-2AFE-021B-39004F3ADA03}"/>
              </a:ext>
            </a:extLst>
          </p:cNvPr>
          <p:cNvSpPr txBox="1"/>
          <p:nvPr/>
        </p:nvSpPr>
        <p:spPr>
          <a:xfrm>
            <a:off x="2637727" y="1804152"/>
            <a:ext cx="1516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letter or _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4F40BEEA-632C-A050-15E0-A96A4625D62C}"/>
              </a:ext>
            </a:extLst>
          </p:cNvPr>
          <p:cNvCxnSpPr/>
          <p:nvPr/>
        </p:nvCxnSpPr>
        <p:spPr>
          <a:xfrm>
            <a:off x="4896948" y="2336671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42E7D867-8BD6-ACA7-8D2E-04CBB8BBEEFE}"/>
              </a:ext>
            </a:extLst>
          </p:cNvPr>
          <p:cNvSpPr txBox="1"/>
          <p:nvPr/>
        </p:nvSpPr>
        <p:spPr>
          <a:xfrm>
            <a:off x="5192365" y="1813451"/>
            <a:ext cx="878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other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07D8CAD-22A8-EDDC-6DC0-05707B7168C7}"/>
              </a:ext>
            </a:extLst>
          </p:cNvPr>
          <p:cNvSpPr txBox="1"/>
          <p:nvPr/>
        </p:nvSpPr>
        <p:spPr>
          <a:xfrm>
            <a:off x="6977627" y="2026809"/>
            <a:ext cx="4801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 return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（</a:t>
            </a:r>
            <a:r>
              <a:rPr lang="en-US" altLang="zh-CN" sz="2800" dirty="0" err="1">
                <a:latin typeface="得意黑" pitchFamily="2" charset="-122"/>
                <a:ea typeface="得意黑" pitchFamily="2" charset="-122"/>
              </a:rPr>
              <a:t>getToken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install ID()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5AAFEC82-01D9-EA36-EF6B-6B52608D115A}"/>
              </a:ext>
            </a:extLst>
          </p:cNvPr>
          <p:cNvCxnSpPr>
            <a:cxnSpLocks/>
            <a:stCxn id="16" idx="4"/>
          </p:cNvCxnSpPr>
          <p:nvPr/>
        </p:nvCxnSpPr>
        <p:spPr>
          <a:xfrm>
            <a:off x="2430758" y="2576793"/>
            <a:ext cx="1095653" cy="7453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BA289C62-B9E6-4FE8-FF3D-85C6834D4B3B}"/>
              </a:ext>
            </a:extLst>
          </p:cNvPr>
          <p:cNvSpPr txBox="1"/>
          <p:nvPr/>
        </p:nvSpPr>
        <p:spPr>
          <a:xfrm>
            <a:off x="6684609" y="1834939"/>
            <a:ext cx="341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*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BCE549B-DBE6-0AD0-46C2-13C01491FA4C}"/>
              </a:ext>
            </a:extLst>
          </p:cNvPr>
          <p:cNvSpPr/>
          <p:nvPr/>
        </p:nvSpPr>
        <p:spPr>
          <a:xfrm>
            <a:off x="2190636" y="2096549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9D7AEF6-D818-ED09-8310-2BD0C317473A}"/>
              </a:ext>
            </a:extLst>
          </p:cNvPr>
          <p:cNvSpPr/>
          <p:nvPr/>
        </p:nvSpPr>
        <p:spPr>
          <a:xfrm>
            <a:off x="4224207" y="2069785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B2B1BDF-D838-A225-7429-E402169F565F}"/>
              </a:ext>
            </a:extLst>
          </p:cNvPr>
          <p:cNvSpPr/>
          <p:nvPr/>
        </p:nvSpPr>
        <p:spPr>
          <a:xfrm>
            <a:off x="6392693" y="2069785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19A652B5-96DE-0D83-3CF5-8ADC2759E39C}"/>
              </a:ext>
            </a:extLst>
          </p:cNvPr>
          <p:cNvSpPr/>
          <p:nvPr/>
        </p:nvSpPr>
        <p:spPr>
          <a:xfrm>
            <a:off x="6453112" y="2130204"/>
            <a:ext cx="359406" cy="3594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00E5DC1-EC58-D923-2DD2-6F77749DDC9E}"/>
              </a:ext>
            </a:extLst>
          </p:cNvPr>
          <p:cNvSpPr txBox="1"/>
          <p:nvPr/>
        </p:nvSpPr>
        <p:spPr>
          <a:xfrm>
            <a:off x="2240108" y="2911865"/>
            <a:ext cx="1014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other</a:t>
            </a:r>
          </a:p>
        </p:txBody>
      </p:sp>
      <p:sp>
        <p:nvSpPr>
          <p:cNvPr id="23" name="箭头: 上弧形 22">
            <a:extLst>
              <a:ext uri="{FF2B5EF4-FFF2-40B4-BE49-F238E27FC236}">
                <a16:creationId xmlns:a16="http://schemas.microsoft.com/office/drawing/2014/main" id="{DCE50A49-D552-C5EB-3CF2-7AD443D35FB9}"/>
              </a:ext>
            </a:extLst>
          </p:cNvPr>
          <p:cNvSpPr/>
          <p:nvPr/>
        </p:nvSpPr>
        <p:spPr>
          <a:xfrm flipH="1">
            <a:off x="3950449" y="1392319"/>
            <a:ext cx="878767" cy="680773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0FAACB8-88BB-9BF2-7085-86D0BBD16D20}"/>
              </a:ext>
            </a:extLst>
          </p:cNvPr>
          <p:cNvSpPr txBox="1"/>
          <p:nvPr/>
        </p:nvSpPr>
        <p:spPr>
          <a:xfrm>
            <a:off x="7307486" y="5905877"/>
            <a:ext cx="46265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if(</a:t>
            </a:r>
            <a:r>
              <a:rPr lang="en-US" altLang="zh-CN" sz="4400" dirty="0" err="1">
                <a:latin typeface="得意黑" pitchFamily="2" charset="-122"/>
                <a:ea typeface="得意黑" pitchFamily="2" charset="-122"/>
              </a:rPr>
              <a:t>i</a:t>
            </a:r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==1)v=1;elsereturn;</a:t>
            </a:r>
            <a:endParaRPr lang="zh-CN" altLang="en-US" sz="4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5DC7287-A4DA-D4D7-AB04-E71DF9482DB7}"/>
              </a:ext>
            </a:extLst>
          </p:cNvPr>
          <p:cNvSpPr txBox="1"/>
          <p:nvPr/>
        </p:nvSpPr>
        <p:spPr>
          <a:xfrm>
            <a:off x="321012" y="5905877"/>
            <a:ext cx="48349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if(</a:t>
            </a:r>
            <a:r>
              <a:rPr lang="en-US" altLang="zh-CN" sz="4400" dirty="0" err="1">
                <a:latin typeface="得意黑" pitchFamily="2" charset="-122"/>
                <a:ea typeface="得意黑" pitchFamily="2" charset="-122"/>
              </a:rPr>
              <a:t>i</a:t>
            </a:r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==1) v=1;else return;</a:t>
            </a:r>
            <a:endParaRPr lang="zh-CN" altLang="en-US" sz="44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F736B21A-6F90-C4CF-625B-2DB3450062AB}"/>
              </a:ext>
            </a:extLst>
          </p:cNvPr>
          <p:cNvCxnSpPr>
            <a:stCxn id="27" idx="3"/>
            <a:endCxn id="26" idx="1"/>
          </p:cNvCxnSpPr>
          <p:nvPr/>
        </p:nvCxnSpPr>
        <p:spPr>
          <a:xfrm>
            <a:off x="5155990" y="6290598"/>
            <a:ext cx="2151496" cy="0"/>
          </a:xfrm>
          <a:prstGeom prst="straightConnector1">
            <a:avLst/>
          </a:prstGeom>
          <a:ln w="698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16D92F58-5C49-1087-ED54-8617E2700609}"/>
              </a:ext>
            </a:extLst>
          </p:cNvPr>
          <p:cNvCxnSpPr>
            <a:cxnSpLocks/>
            <a:endCxn id="38" idx="2"/>
          </p:cNvCxnSpPr>
          <p:nvPr/>
        </p:nvCxnSpPr>
        <p:spPr>
          <a:xfrm>
            <a:off x="1386484" y="5055016"/>
            <a:ext cx="109222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3392786C-3B41-683B-3F9B-C338C1646F87}"/>
              </a:ext>
            </a:extLst>
          </p:cNvPr>
          <p:cNvSpPr txBox="1"/>
          <p:nvPr/>
        </p:nvSpPr>
        <p:spPr>
          <a:xfrm>
            <a:off x="1495258" y="4515584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start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32" name="直接箭头连接符 31">
            <a:extLst>
              <a:ext uri="{FF2B5EF4-FFF2-40B4-BE49-F238E27FC236}">
                <a16:creationId xmlns:a16="http://schemas.microsoft.com/office/drawing/2014/main" id="{733F2B8B-6848-C0DD-3359-66D180883A24}"/>
              </a:ext>
            </a:extLst>
          </p:cNvPr>
          <p:cNvCxnSpPr>
            <a:cxnSpLocks/>
            <a:stCxn id="38" idx="6"/>
            <a:endCxn id="39" idx="2"/>
          </p:cNvCxnSpPr>
          <p:nvPr/>
        </p:nvCxnSpPr>
        <p:spPr>
          <a:xfrm flipV="1">
            <a:off x="2958949" y="5044696"/>
            <a:ext cx="557935" cy="103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文本框 32">
            <a:extLst>
              <a:ext uri="{FF2B5EF4-FFF2-40B4-BE49-F238E27FC236}">
                <a16:creationId xmlns:a16="http://schemas.microsoft.com/office/drawing/2014/main" id="{B98AB99E-447E-C1F1-A369-FD09691647E0}"/>
              </a:ext>
            </a:extLst>
          </p:cNvPr>
          <p:cNvSpPr txBox="1"/>
          <p:nvPr/>
        </p:nvSpPr>
        <p:spPr>
          <a:xfrm>
            <a:off x="3109892" y="4545853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e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F12316F5-9043-2597-DD98-3D0BFFD5409A}"/>
              </a:ext>
            </a:extLst>
          </p:cNvPr>
          <p:cNvCxnSpPr>
            <a:cxnSpLocks/>
            <a:stCxn id="43" idx="6"/>
            <a:endCxn id="40" idx="2"/>
          </p:cNvCxnSpPr>
          <p:nvPr/>
        </p:nvCxnSpPr>
        <p:spPr>
          <a:xfrm>
            <a:off x="6697838" y="5033528"/>
            <a:ext cx="11006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4693DA4F-E03D-9C1D-AD69-02694D9F1633}"/>
              </a:ext>
            </a:extLst>
          </p:cNvPr>
          <p:cNvSpPr txBox="1"/>
          <p:nvPr/>
        </p:nvSpPr>
        <p:spPr>
          <a:xfrm>
            <a:off x="4083251" y="4531796"/>
            <a:ext cx="2551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l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63534CC-CE34-827B-7E5F-62B567EDA407}"/>
              </a:ext>
            </a:extLst>
          </p:cNvPr>
          <p:cNvSpPr txBox="1"/>
          <p:nvPr/>
        </p:nvSpPr>
        <p:spPr>
          <a:xfrm>
            <a:off x="8439551" y="4777194"/>
            <a:ext cx="21226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 return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（</a:t>
            </a: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else</a:t>
            </a:r>
            <a:r>
              <a:rPr lang="zh-CN" altLang="en-US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D67DE73-E7CB-BAEC-6AA1-FA372CABA61F}"/>
              </a:ext>
            </a:extLst>
          </p:cNvPr>
          <p:cNvSpPr txBox="1"/>
          <p:nvPr/>
        </p:nvSpPr>
        <p:spPr>
          <a:xfrm>
            <a:off x="8179018" y="4581471"/>
            <a:ext cx="341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*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BBF230C8-FB91-FE33-FF90-0D85489A25D7}"/>
              </a:ext>
            </a:extLst>
          </p:cNvPr>
          <p:cNvSpPr/>
          <p:nvPr/>
        </p:nvSpPr>
        <p:spPr>
          <a:xfrm>
            <a:off x="2478705" y="4814894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0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83BF4AB8-4AB6-5B1D-7A34-B9E3F35F2D4B}"/>
              </a:ext>
            </a:extLst>
          </p:cNvPr>
          <p:cNvSpPr/>
          <p:nvPr/>
        </p:nvSpPr>
        <p:spPr>
          <a:xfrm>
            <a:off x="3516884" y="4804574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1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A3EDAFCE-46E5-C725-45A3-16EC9B677C02}"/>
              </a:ext>
            </a:extLst>
          </p:cNvPr>
          <p:cNvSpPr/>
          <p:nvPr/>
        </p:nvSpPr>
        <p:spPr>
          <a:xfrm>
            <a:off x="7798467" y="4793406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5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B57118F1-FB53-32E7-A4F7-201A718C7EBB}"/>
              </a:ext>
            </a:extLst>
          </p:cNvPr>
          <p:cNvSpPr/>
          <p:nvPr/>
        </p:nvSpPr>
        <p:spPr>
          <a:xfrm>
            <a:off x="7858886" y="4843081"/>
            <a:ext cx="359406" cy="3594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CB7D7C84-BCAE-A594-CD28-0B897DDDE18C}"/>
              </a:ext>
            </a:extLst>
          </p:cNvPr>
          <p:cNvSpPr/>
          <p:nvPr/>
        </p:nvSpPr>
        <p:spPr>
          <a:xfrm>
            <a:off x="4396583" y="4804574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2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395AAE6A-E662-67B2-4605-CB5272238F45}"/>
              </a:ext>
            </a:extLst>
          </p:cNvPr>
          <p:cNvSpPr/>
          <p:nvPr/>
        </p:nvSpPr>
        <p:spPr>
          <a:xfrm>
            <a:off x="6217594" y="4793406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4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6B7632B2-B0E5-AC10-E890-0860A3DC270E}"/>
              </a:ext>
            </a:extLst>
          </p:cNvPr>
          <p:cNvSpPr/>
          <p:nvPr/>
        </p:nvSpPr>
        <p:spPr>
          <a:xfrm>
            <a:off x="5337895" y="4798682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bg1">
                    <a:lumMod val="65000"/>
                  </a:schemeClr>
                </a:solidFill>
              </a:rPr>
              <a:t>3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7639FB73-D836-3426-44E4-FA6FB3E2E9F3}"/>
              </a:ext>
            </a:extLst>
          </p:cNvPr>
          <p:cNvCxnSpPr>
            <a:cxnSpLocks/>
            <a:stCxn id="39" idx="6"/>
            <a:endCxn id="42" idx="2"/>
          </p:cNvCxnSpPr>
          <p:nvPr/>
        </p:nvCxnSpPr>
        <p:spPr>
          <a:xfrm>
            <a:off x="3997128" y="5044696"/>
            <a:ext cx="3994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EFF19E50-72BB-C4EF-7136-33A05D92A936}"/>
              </a:ext>
            </a:extLst>
          </p:cNvPr>
          <p:cNvCxnSpPr>
            <a:cxnSpLocks/>
            <a:stCxn id="42" idx="6"/>
            <a:endCxn id="44" idx="2"/>
          </p:cNvCxnSpPr>
          <p:nvPr/>
        </p:nvCxnSpPr>
        <p:spPr>
          <a:xfrm flipV="1">
            <a:off x="4876827" y="5038804"/>
            <a:ext cx="461068" cy="58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48B0869A-D850-FC67-E6FA-E6D0F9C5C174}"/>
              </a:ext>
            </a:extLst>
          </p:cNvPr>
          <p:cNvCxnSpPr>
            <a:cxnSpLocks/>
            <a:stCxn id="44" idx="6"/>
            <a:endCxn id="43" idx="2"/>
          </p:cNvCxnSpPr>
          <p:nvPr/>
        </p:nvCxnSpPr>
        <p:spPr>
          <a:xfrm flipV="1">
            <a:off x="5818139" y="5033528"/>
            <a:ext cx="399455" cy="527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AADF4FEF-6AFD-1DCD-C960-4580438068A7}"/>
              </a:ext>
            </a:extLst>
          </p:cNvPr>
          <p:cNvSpPr txBox="1"/>
          <p:nvPr/>
        </p:nvSpPr>
        <p:spPr>
          <a:xfrm>
            <a:off x="4961240" y="4545853"/>
            <a:ext cx="320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s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23B06DA-6D56-B797-7CFA-33D71A870711}"/>
              </a:ext>
            </a:extLst>
          </p:cNvPr>
          <p:cNvSpPr txBox="1"/>
          <p:nvPr/>
        </p:nvSpPr>
        <p:spPr>
          <a:xfrm>
            <a:off x="5833467" y="4499564"/>
            <a:ext cx="3465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e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7ED2DCF-D7FB-81AC-6902-93D402A881EF}"/>
              </a:ext>
            </a:extLst>
          </p:cNvPr>
          <p:cNvSpPr txBox="1"/>
          <p:nvPr/>
        </p:nvSpPr>
        <p:spPr>
          <a:xfrm>
            <a:off x="6537083" y="4281354"/>
            <a:ext cx="1540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nonlet</a:t>
            </a:r>
            <a:r>
              <a:rPr lang="en-US" altLang="zh-CN" sz="2800" dirty="0">
                <a:solidFill>
                  <a:schemeClr val="bg1">
                    <a:lumMod val="65000"/>
                  </a:schemeClr>
                </a:solidFill>
                <a:latin typeface="得意黑" pitchFamily="2" charset="-122"/>
                <a:ea typeface="得意黑" pitchFamily="2" charset="-122"/>
              </a:rPr>
              <a:t>/dig</a:t>
            </a:r>
            <a:endParaRPr lang="zh-CN" altLang="en-US" sz="2800" dirty="0">
              <a:solidFill>
                <a:schemeClr val="bg1">
                  <a:lumMod val="65000"/>
                </a:schemeClr>
              </a:solidFill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0CF29C0-1447-9F26-F740-CC60F7E6976E}"/>
              </a:ext>
            </a:extLst>
          </p:cNvPr>
          <p:cNvSpPr txBox="1"/>
          <p:nvPr/>
        </p:nvSpPr>
        <p:spPr>
          <a:xfrm>
            <a:off x="3559484" y="3260615"/>
            <a:ext cx="13035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fail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（）</a:t>
            </a:r>
          </a:p>
        </p:txBody>
      </p:sp>
    </p:spTree>
    <p:extLst>
      <p:ext uri="{BB962C8B-B14F-4D97-AF65-F5344CB8AC3E}">
        <p14:creationId xmlns:p14="http://schemas.microsoft.com/office/powerpoint/2010/main" val="2999914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621BE615-0F60-95C3-17BB-67E1CE21BAF2}"/>
              </a:ext>
            </a:extLst>
          </p:cNvPr>
          <p:cNvSpPr/>
          <p:nvPr/>
        </p:nvSpPr>
        <p:spPr>
          <a:xfrm>
            <a:off x="4808765" y="38236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词法分析器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99E3893-5D26-8968-BE5E-F56C3A0D4101}"/>
              </a:ext>
            </a:extLst>
          </p:cNvPr>
          <p:cNvSpPr/>
          <p:nvPr/>
        </p:nvSpPr>
        <p:spPr>
          <a:xfrm>
            <a:off x="4808765" y="1227364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语法分析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925671-3FF6-705C-1EBC-502F50665FB4}"/>
              </a:ext>
            </a:extLst>
          </p:cNvPr>
          <p:cNvSpPr/>
          <p:nvPr/>
        </p:nvSpPr>
        <p:spPr>
          <a:xfrm>
            <a:off x="4580166" y="3762370"/>
            <a:ext cx="26942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机器无关代码优化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B4A378B-20D9-234C-4B72-1ECDB533AED4}"/>
              </a:ext>
            </a:extLst>
          </p:cNvPr>
          <p:cNvSpPr/>
          <p:nvPr/>
        </p:nvSpPr>
        <p:spPr>
          <a:xfrm>
            <a:off x="4808765" y="2072366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语义分析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850834D-082A-ED93-D5C6-9172FCEFB410}"/>
              </a:ext>
            </a:extLst>
          </p:cNvPr>
          <p:cNvSpPr/>
          <p:nvPr/>
        </p:nvSpPr>
        <p:spPr>
          <a:xfrm>
            <a:off x="4808765" y="2917368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中间代码生成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DFD0D59D-9B9F-AC3F-B34A-39D50300A0E7}"/>
              </a:ext>
            </a:extLst>
          </p:cNvPr>
          <p:cNvSpPr/>
          <p:nvPr/>
        </p:nvSpPr>
        <p:spPr>
          <a:xfrm>
            <a:off x="4580167" y="5452374"/>
            <a:ext cx="2694213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机器相关代码优化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3C224BD-5CCA-2A87-FB13-5FD012118875}"/>
              </a:ext>
            </a:extLst>
          </p:cNvPr>
          <p:cNvSpPr/>
          <p:nvPr/>
        </p:nvSpPr>
        <p:spPr>
          <a:xfrm>
            <a:off x="4808765" y="460737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代码生成器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2489F6-410C-CAAB-C718-3BF6D0205301}"/>
              </a:ext>
            </a:extLst>
          </p:cNvPr>
          <p:cNvSpPr txBox="1"/>
          <p:nvPr/>
        </p:nvSpPr>
        <p:spPr>
          <a:xfrm>
            <a:off x="1673678" y="47936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字符流（即文件）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844D6E2-E9FB-A01A-52F4-B6C200F8A2F4}"/>
              </a:ext>
            </a:extLst>
          </p:cNvPr>
          <p:cNvCxnSpPr>
            <a:cxnSpLocks/>
          </p:cNvCxnSpPr>
          <p:nvPr/>
        </p:nvCxnSpPr>
        <p:spPr>
          <a:xfrm>
            <a:off x="344981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180A79C-65C5-20F6-3189-636B20A9B2CF}"/>
              </a:ext>
            </a:extLst>
          </p:cNvPr>
          <p:cNvCxnSpPr>
            <a:cxnSpLocks/>
          </p:cNvCxnSpPr>
          <p:nvPr/>
        </p:nvCxnSpPr>
        <p:spPr>
          <a:xfrm flipH="1">
            <a:off x="3453496" y="1507670"/>
            <a:ext cx="1243373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3359204-6A07-A1EA-EC3E-9933038322A7}"/>
              </a:ext>
            </a:extLst>
          </p:cNvPr>
          <p:cNvCxnSpPr>
            <a:cxnSpLocks/>
          </p:cNvCxnSpPr>
          <p:nvPr/>
        </p:nvCxnSpPr>
        <p:spPr>
          <a:xfrm flipH="1">
            <a:off x="3372801" y="3170579"/>
            <a:ext cx="132406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B823B0B-8B7C-D0E5-B266-4A71CE987D1C}"/>
              </a:ext>
            </a:extLst>
          </p:cNvPr>
          <p:cNvCxnSpPr/>
          <p:nvPr/>
        </p:nvCxnSpPr>
        <p:spPr>
          <a:xfrm>
            <a:off x="7384670" y="4044037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CA0F3CD-5B33-952B-EA8A-0491D3219857}"/>
              </a:ext>
            </a:extLst>
          </p:cNvPr>
          <p:cNvCxnSpPr/>
          <p:nvPr/>
        </p:nvCxnSpPr>
        <p:spPr>
          <a:xfrm>
            <a:off x="7394590" y="5732761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6856C28C-1D81-AFA6-0F87-09864A5202E4}"/>
              </a:ext>
            </a:extLst>
          </p:cNvPr>
          <p:cNvCxnSpPr>
            <a:cxnSpLocks/>
          </p:cNvCxnSpPr>
          <p:nvPr/>
        </p:nvCxnSpPr>
        <p:spPr>
          <a:xfrm flipH="1" flipV="1">
            <a:off x="3333107" y="4880860"/>
            <a:ext cx="1363761" cy="81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FD72070-F686-834E-1375-AE8478F5FE56}"/>
              </a:ext>
            </a:extLst>
          </p:cNvPr>
          <p:cNvCxnSpPr/>
          <p:nvPr/>
        </p:nvCxnSpPr>
        <p:spPr>
          <a:xfrm>
            <a:off x="7274380" y="2354033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5F776D9-9407-1195-117A-31BB882BA8C7}"/>
              </a:ext>
            </a:extLst>
          </p:cNvPr>
          <p:cNvCxnSpPr/>
          <p:nvPr/>
        </p:nvCxnSpPr>
        <p:spPr>
          <a:xfrm>
            <a:off x="727438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B0B901B8-4776-80BA-D4D5-EEEB7F580752}"/>
              </a:ext>
            </a:extLst>
          </p:cNvPr>
          <p:cNvSpPr txBox="1"/>
          <p:nvPr/>
        </p:nvSpPr>
        <p:spPr>
          <a:xfrm>
            <a:off x="8750040" y="479363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符号流</a:t>
            </a: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60BEB9C4-222B-793D-A596-64B7BCA378DA}"/>
              </a:ext>
            </a:extLst>
          </p:cNvPr>
          <p:cNvCxnSpPr>
            <a:cxnSpLocks/>
          </p:cNvCxnSpPr>
          <p:nvPr/>
        </p:nvCxnSpPr>
        <p:spPr>
          <a:xfrm rot="5400000">
            <a:off x="7983075" y="375826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53F21007-546B-B65F-30B0-778DCF70D4DD}"/>
              </a:ext>
            </a:extLst>
          </p:cNvPr>
          <p:cNvSpPr txBox="1"/>
          <p:nvPr/>
        </p:nvSpPr>
        <p:spPr>
          <a:xfrm>
            <a:off x="2448835" y="1323004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696B4177-7B2E-AF18-FDED-EC37B6761AFE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3442497" y="1100387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38B9FE6C-068E-553A-C520-68D1D3CD6808}"/>
              </a:ext>
            </a:extLst>
          </p:cNvPr>
          <p:cNvSpPr txBox="1"/>
          <p:nvPr/>
        </p:nvSpPr>
        <p:spPr>
          <a:xfrm>
            <a:off x="8807736" y="2169367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9D7722F3-F968-AB4A-2983-8216BD820643}"/>
              </a:ext>
            </a:extLst>
          </p:cNvPr>
          <p:cNvCxnSpPr>
            <a:cxnSpLocks/>
          </p:cNvCxnSpPr>
          <p:nvPr/>
        </p:nvCxnSpPr>
        <p:spPr>
          <a:xfrm rot="5400000">
            <a:off x="8162014" y="2065830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FC03D7F-4A84-F78A-5938-48BFABA5C33A}"/>
              </a:ext>
            </a:extLst>
          </p:cNvPr>
          <p:cNvSpPr txBox="1"/>
          <p:nvPr/>
        </p:nvSpPr>
        <p:spPr>
          <a:xfrm>
            <a:off x="1867695" y="298591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1C96BCBC-EA2E-4157-3140-C935172BD5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40784" y="2791114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9AEE239-0853-42C4-DD10-C8B7C1DC9DEF}"/>
              </a:ext>
            </a:extLst>
          </p:cNvPr>
          <p:cNvSpPr txBox="1"/>
          <p:nvPr/>
        </p:nvSpPr>
        <p:spPr>
          <a:xfrm>
            <a:off x="8673500" y="3848871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4482FB57-030B-568D-65B7-A7A37BC03B96}"/>
              </a:ext>
            </a:extLst>
          </p:cNvPr>
          <p:cNvCxnSpPr>
            <a:cxnSpLocks/>
          </p:cNvCxnSpPr>
          <p:nvPr/>
        </p:nvCxnSpPr>
        <p:spPr>
          <a:xfrm rot="5400000">
            <a:off x="8310904" y="3734064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871F8766-1CD5-A948-CB12-FC96DB00E261}"/>
              </a:ext>
            </a:extLst>
          </p:cNvPr>
          <p:cNvSpPr txBox="1"/>
          <p:nvPr/>
        </p:nvSpPr>
        <p:spPr>
          <a:xfrm>
            <a:off x="1781107" y="47044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E8F309E5-100E-085E-4E64-6956E613ED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61535" y="4478390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7FC18CD5-D30C-EBDA-8E41-65980A3D18AB}"/>
              </a:ext>
            </a:extLst>
          </p:cNvPr>
          <p:cNvSpPr txBox="1"/>
          <p:nvPr/>
        </p:nvSpPr>
        <p:spPr>
          <a:xfrm>
            <a:off x="8792680" y="5548095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1941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D2CF333-DF64-C8AC-0E81-3E40B1C7EFDE}"/>
              </a:ext>
            </a:extLst>
          </p:cNvPr>
          <p:cNvSpPr txBox="1"/>
          <p:nvPr/>
        </p:nvSpPr>
        <p:spPr>
          <a:xfrm>
            <a:off x="321012" y="243191"/>
            <a:ext cx="1827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状态转换图</a:t>
            </a:r>
          </a:p>
        </p:txBody>
      </p:sp>
      <p:pic>
        <p:nvPicPr>
          <p:cNvPr id="79" name="图片 78" descr="图示&#10;&#10;描述已自动生成">
            <a:extLst>
              <a:ext uri="{FF2B5EF4-FFF2-40B4-BE49-F238E27FC236}">
                <a16:creationId xmlns:a16="http://schemas.microsoft.com/office/drawing/2014/main" id="{4A15E9E9-837D-FFB3-E436-E7AC06371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264" y="1457936"/>
            <a:ext cx="6565564" cy="4642470"/>
          </a:xfrm>
          <a:prstGeom prst="rect">
            <a:avLst/>
          </a:prstGeom>
        </p:spPr>
      </p:pic>
      <p:pic>
        <p:nvPicPr>
          <p:cNvPr id="81" name="图片 80" descr="文本&#10;&#10;描述已自动生成">
            <a:extLst>
              <a:ext uri="{FF2B5EF4-FFF2-40B4-BE49-F238E27FC236}">
                <a16:creationId xmlns:a16="http://schemas.microsoft.com/office/drawing/2014/main" id="{3FB27918-7F7C-2C16-AC7C-AD8F3DA181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147" y="1156931"/>
            <a:ext cx="6767853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325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65A24E5-8C0C-5F5C-BA04-016F2EF7D93A}"/>
              </a:ext>
            </a:extLst>
          </p:cNvPr>
          <p:cNvSpPr txBox="1"/>
          <p:nvPr/>
        </p:nvSpPr>
        <p:spPr>
          <a:xfrm>
            <a:off x="321012" y="243191"/>
            <a:ext cx="1827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状态转换图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C3C4C2F-897B-A3A2-9D4C-62F16C48C062}"/>
              </a:ext>
            </a:extLst>
          </p:cNvPr>
          <p:cNvSpPr txBox="1"/>
          <p:nvPr/>
        </p:nvSpPr>
        <p:spPr>
          <a:xfrm>
            <a:off x="460279" y="2705725"/>
            <a:ext cx="40545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1</a:t>
            </a:r>
            <a:r>
              <a:rPr lang="zh-CN" altLang="en-US" sz="4400" dirty="0">
                <a:latin typeface="得意黑" pitchFamily="2" charset="-122"/>
                <a:ea typeface="得意黑" pitchFamily="2" charset="-122"/>
              </a:rPr>
              <a:t>、串行尝试状态图</a:t>
            </a:r>
            <a:endParaRPr lang="en-US" altLang="zh-CN" sz="4400" dirty="0">
              <a:latin typeface="得意黑" pitchFamily="2" charset="-122"/>
              <a:ea typeface="得意黑" pitchFamily="2" charset="-122"/>
            </a:endParaRPr>
          </a:p>
          <a:p>
            <a:r>
              <a:rPr lang="en-US" altLang="zh-CN" sz="4400" dirty="0">
                <a:latin typeface="得意黑" pitchFamily="2" charset="-122"/>
                <a:ea typeface="得意黑" pitchFamily="2" charset="-122"/>
              </a:rPr>
              <a:t>2</a:t>
            </a:r>
            <a:r>
              <a:rPr lang="zh-CN" altLang="en-US" sz="4400" dirty="0">
                <a:latin typeface="得意黑" pitchFamily="2" charset="-122"/>
                <a:ea typeface="得意黑" pitchFamily="2" charset="-122"/>
              </a:rPr>
              <a:t>、并行运行状态图</a:t>
            </a:r>
            <a:endParaRPr lang="en-US" altLang="zh-CN" sz="4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26CB7CA-A5B7-B28E-B168-4AFBE7479DE4}"/>
              </a:ext>
            </a:extLst>
          </p:cNvPr>
          <p:cNvSpPr txBox="1"/>
          <p:nvPr/>
        </p:nvSpPr>
        <p:spPr>
          <a:xfrm>
            <a:off x="7677152" y="3044279"/>
            <a:ext cx="33242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得意黑" pitchFamily="2" charset="-122"/>
                <a:ea typeface="得意黑" pitchFamily="2" charset="-122"/>
              </a:rPr>
              <a:t>合并所有状态图</a:t>
            </a:r>
            <a:endParaRPr lang="en-US" altLang="zh-CN" sz="4400" dirty="0"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161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D19AB3C9-3FF0-8F27-BB89-B50292EF0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756" y="0"/>
            <a:ext cx="4947947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7ED6F54-BC90-EFF5-6606-493712941C34}"/>
              </a:ext>
            </a:extLst>
          </p:cNvPr>
          <p:cNvSpPr txBox="1"/>
          <p:nvPr/>
        </p:nvSpPr>
        <p:spPr>
          <a:xfrm>
            <a:off x="139361" y="150982"/>
            <a:ext cx="16466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effectLst/>
                <a:latin typeface="得意黑" pitchFamily="2" charset="-122"/>
                <a:ea typeface="得意黑" pitchFamily="2" charset="-122"/>
              </a:rPr>
              <a:t>Lex</a:t>
            </a:r>
            <a:r>
              <a:rPr lang="zh-CN" altLang="en-US" sz="4000" b="1" dirty="0">
                <a:effectLst/>
                <a:latin typeface="得意黑" pitchFamily="2" charset="-122"/>
                <a:ea typeface="得意黑" pitchFamily="2" charset="-122"/>
              </a:rPr>
              <a:t>语言</a:t>
            </a:r>
            <a:endParaRPr lang="zh-CN" altLang="en-US" sz="4000" dirty="0"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2784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3EBEA3-A905-5D6A-E80A-935C49507FDE}"/>
              </a:ext>
            </a:extLst>
          </p:cNvPr>
          <p:cNvSpPr txBox="1"/>
          <p:nvPr/>
        </p:nvSpPr>
        <p:spPr>
          <a:xfrm>
            <a:off x="67893" y="229731"/>
            <a:ext cx="4087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有穷自动机 （</a:t>
            </a: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NFA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DFA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229C1D0-216A-9DBA-2E80-396681688A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837076"/>
              </p:ext>
            </p:extLst>
          </p:nvPr>
        </p:nvGraphicFramePr>
        <p:xfrm>
          <a:off x="3982547" y="220432"/>
          <a:ext cx="8036128" cy="3627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2336">
                  <a:extLst>
                    <a:ext uri="{9D8B030D-6E8A-4147-A177-3AD203B41FA5}">
                      <a16:colId xmlns:a16="http://schemas.microsoft.com/office/drawing/2014/main" val="3599914149"/>
                    </a:ext>
                  </a:extLst>
                </a:gridCol>
                <a:gridCol w="3616258">
                  <a:extLst>
                    <a:ext uri="{9D8B030D-6E8A-4147-A177-3AD203B41FA5}">
                      <a16:colId xmlns:a16="http://schemas.microsoft.com/office/drawing/2014/main" val="688603593"/>
                    </a:ext>
                  </a:extLst>
                </a:gridCol>
                <a:gridCol w="3947534">
                  <a:extLst>
                    <a:ext uri="{9D8B030D-6E8A-4147-A177-3AD203B41FA5}">
                      <a16:colId xmlns:a16="http://schemas.microsoft.com/office/drawing/2014/main" val="198366697"/>
                    </a:ext>
                  </a:extLst>
                </a:gridCol>
              </a:tblGrid>
              <a:tr h="426374"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NFA</a:t>
                      </a:r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 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N( S, Σ, M, 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, F)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DFA D(S, Σ, M, 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0, 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F)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972058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S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有穷状态集合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93353891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Σ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输入的字母表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440369"/>
                  </a:ext>
                </a:extLst>
              </a:tr>
              <a:tr h="426374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M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映射关系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3595582"/>
                  </a:ext>
                </a:extLst>
              </a:tr>
              <a:tr h="426374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非确定的，一对多的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确定的，一对一的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0958109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初始状态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8890327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F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终止状态集合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8332832"/>
                  </a:ext>
                </a:extLst>
              </a:tr>
            </a:tbl>
          </a:graphicData>
        </a:graphic>
      </p:graphicFrame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1336F5F-B26B-3DC2-2E3C-A0D1C68860A5}"/>
              </a:ext>
            </a:extLst>
          </p:cNvPr>
          <p:cNvCxnSpPr/>
          <p:nvPr/>
        </p:nvCxnSpPr>
        <p:spPr>
          <a:xfrm>
            <a:off x="583660" y="5328908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C7D45F4-B4A6-2922-CCF7-7B05DC5B3DF7}"/>
              </a:ext>
            </a:extLst>
          </p:cNvPr>
          <p:cNvSpPr txBox="1"/>
          <p:nvPr/>
        </p:nvSpPr>
        <p:spPr>
          <a:xfrm>
            <a:off x="879077" y="4805688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start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D675D40-F520-1FE2-D8FC-41C3DC922A07}"/>
              </a:ext>
            </a:extLst>
          </p:cNvPr>
          <p:cNvSpPr txBox="1"/>
          <p:nvPr/>
        </p:nvSpPr>
        <p:spPr>
          <a:xfrm>
            <a:off x="3351313" y="3841691"/>
            <a:ext cx="24978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letter or _ or digit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A76279B3-82CD-2690-1898-805302F3B0E8}"/>
              </a:ext>
            </a:extLst>
          </p:cNvPr>
          <p:cNvCxnSpPr/>
          <p:nvPr/>
        </p:nvCxnSpPr>
        <p:spPr>
          <a:xfrm>
            <a:off x="2565551" y="5350396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627414D-6B40-FE53-A338-0B900FFD5280}"/>
              </a:ext>
            </a:extLst>
          </p:cNvPr>
          <p:cNvSpPr txBox="1"/>
          <p:nvPr/>
        </p:nvSpPr>
        <p:spPr>
          <a:xfrm>
            <a:off x="2462629" y="4817877"/>
            <a:ext cx="15167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letter or _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5B98D55-7F9D-6184-B9F8-50714DF51B61}"/>
              </a:ext>
            </a:extLst>
          </p:cNvPr>
          <p:cNvCxnSpPr/>
          <p:nvPr/>
        </p:nvCxnSpPr>
        <p:spPr>
          <a:xfrm>
            <a:off x="4721850" y="5350396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B50F1E7-4227-41E8-10BC-2BD4FF93C958}"/>
              </a:ext>
            </a:extLst>
          </p:cNvPr>
          <p:cNvSpPr txBox="1"/>
          <p:nvPr/>
        </p:nvSpPr>
        <p:spPr>
          <a:xfrm>
            <a:off x="5017267" y="4827176"/>
            <a:ext cx="878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other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EB053A-E19A-E190-D89E-C9C0B9721A59}"/>
              </a:ext>
            </a:extLst>
          </p:cNvPr>
          <p:cNvSpPr txBox="1"/>
          <p:nvPr/>
        </p:nvSpPr>
        <p:spPr>
          <a:xfrm>
            <a:off x="6802529" y="5040534"/>
            <a:ext cx="4801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 return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（</a:t>
            </a:r>
            <a:r>
              <a:rPr lang="en-US" altLang="zh-CN" sz="2800" dirty="0" err="1">
                <a:latin typeface="得意黑" pitchFamily="2" charset="-122"/>
                <a:ea typeface="得意黑" pitchFamily="2" charset="-122"/>
              </a:rPr>
              <a:t>getToken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install ID()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D02612C-1ACF-DF07-6939-364CB05E7DA8}"/>
              </a:ext>
            </a:extLst>
          </p:cNvPr>
          <p:cNvCxnSpPr>
            <a:cxnSpLocks/>
            <a:stCxn id="18" idx="4"/>
            <a:endCxn id="25" idx="2"/>
          </p:cNvCxnSpPr>
          <p:nvPr/>
        </p:nvCxnSpPr>
        <p:spPr>
          <a:xfrm>
            <a:off x="2255660" y="5590518"/>
            <a:ext cx="1243487" cy="858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4FD9572-D024-E5ED-5ADD-FBBDC19FAF34}"/>
              </a:ext>
            </a:extLst>
          </p:cNvPr>
          <p:cNvSpPr txBox="1"/>
          <p:nvPr/>
        </p:nvSpPr>
        <p:spPr>
          <a:xfrm>
            <a:off x="6509511" y="4848664"/>
            <a:ext cx="341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*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7D575829-E6E7-152F-ED35-35C12FDAC4DE}"/>
              </a:ext>
            </a:extLst>
          </p:cNvPr>
          <p:cNvSpPr/>
          <p:nvPr/>
        </p:nvSpPr>
        <p:spPr>
          <a:xfrm>
            <a:off x="2015538" y="5110274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3B7EFDD-86EA-92B5-9888-6E35CB95A7AD}"/>
              </a:ext>
            </a:extLst>
          </p:cNvPr>
          <p:cNvSpPr/>
          <p:nvPr/>
        </p:nvSpPr>
        <p:spPr>
          <a:xfrm>
            <a:off x="4049109" y="5083510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B8518F41-C529-2D61-CF6B-C7CEC89A06A7}"/>
              </a:ext>
            </a:extLst>
          </p:cNvPr>
          <p:cNvSpPr/>
          <p:nvPr/>
        </p:nvSpPr>
        <p:spPr>
          <a:xfrm>
            <a:off x="6217595" y="5083510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F64884B-A49C-6989-A672-D6F78A8471F7}"/>
              </a:ext>
            </a:extLst>
          </p:cNvPr>
          <p:cNvSpPr/>
          <p:nvPr/>
        </p:nvSpPr>
        <p:spPr>
          <a:xfrm>
            <a:off x="6278014" y="5143929"/>
            <a:ext cx="359406" cy="3594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A27820-EBBA-BC8C-68A7-A3CB958B732A}"/>
              </a:ext>
            </a:extLst>
          </p:cNvPr>
          <p:cNvSpPr txBox="1"/>
          <p:nvPr/>
        </p:nvSpPr>
        <p:spPr>
          <a:xfrm>
            <a:off x="2065010" y="5925590"/>
            <a:ext cx="1014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other</a:t>
            </a:r>
          </a:p>
        </p:txBody>
      </p:sp>
      <p:sp>
        <p:nvSpPr>
          <p:cNvPr id="23" name="箭头: 上弧形 22">
            <a:extLst>
              <a:ext uri="{FF2B5EF4-FFF2-40B4-BE49-F238E27FC236}">
                <a16:creationId xmlns:a16="http://schemas.microsoft.com/office/drawing/2014/main" id="{ED708AE4-B76F-FFF4-C764-A0EC5973FE38}"/>
              </a:ext>
            </a:extLst>
          </p:cNvPr>
          <p:cNvSpPr/>
          <p:nvPr/>
        </p:nvSpPr>
        <p:spPr>
          <a:xfrm flipH="1">
            <a:off x="3775351" y="4406044"/>
            <a:ext cx="878767" cy="680773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CAC86F96-4A19-9085-B54C-9D5E38747664}"/>
              </a:ext>
            </a:extLst>
          </p:cNvPr>
          <p:cNvSpPr/>
          <p:nvPr/>
        </p:nvSpPr>
        <p:spPr>
          <a:xfrm>
            <a:off x="3499147" y="6208688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69961DC-16C8-EECC-4368-28B671768E65}"/>
              </a:ext>
            </a:extLst>
          </p:cNvPr>
          <p:cNvSpPr txBox="1"/>
          <p:nvPr/>
        </p:nvSpPr>
        <p:spPr>
          <a:xfrm>
            <a:off x="7489423" y="5925590"/>
            <a:ext cx="19816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M(1,other) = 2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C027B93-48EC-1D35-34E7-F4A86563C74A}"/>
              </a:ext>
            </a:extLst>
          </p:cNvPr>
          <p:cNvSpPr txBox="1"/>
          <p:nvPr/>
        </p:nvSpPr>
        <p:spPr>
          <a:xfrm>
            <a:off x="5137317" y="5941551"/>
            <a:ext cx="1951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M(1,letter) = 1</a:t>
            </a:r>
          </a:p>
        </p:txBody>
      </p:sp>
    </p:spTree>
    <p:extLst>
      <p:ext uri="{BB962C8B-B14F-4D97-AF65-F5344CB8AC3E}">
        <p14:creationId xmlns:p14="http://schemas.microsoft.com/office/powerpoint/2010/main" val="15050366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A3EBEA3-A905-5D6A-E80A-935C49507FDE}"/>
              </a:ext>
            </a:extLst>
          </p:cNvPr>
          <p:cNvSpPr txBox="1"/>
          <p:nvPr/>
        </p:nvSpPr>
        <p:spPr>
          <a:xfrm>
            <a:off x="67893" y="229731"/>
            <a:ext cx="4087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有穷自动机 （</a:t>
            </a: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NFA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200" dirty="0">
                <a:latin typeface="得意黑" pitchFamily="2" charset="-122"/>
                <a:ea typeface="得意黑" pitchFamily="2" charset="-122"/>
              </a:rPr>
              <a:t>DFA</a:t>
            </a:r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6229C1D0-216A-9DBA-2E80-396681688AD7}"/>
              </a:ext>
            </a:extLst>
          </p:cNvPr>
          <p:cNvGraphicFramePr>
            <a:graphicFrameLocks noGrp="1"/>
          </p:cNvGraphicFramePr>
          <p:nvPr/>
        </p:nvGraphicFramePr>
        <p:xfrm>
          <a:off x="3982547" y="220432"/>
          <a:ext cx="8036128" cy="3627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2336">
                  <a:extLst>
                    <a:ext uri="{9D8B030D-6E8A-4147-A177-3AD203B41FA5}">
                      <a16:colId xmlns:a16="http://schemas.microsoft.com/office/drawing/2014/main" val="3599914149"/>
                    </a:ext>
                  </a:extLst>
                </a:gridCol>
                <a:gridCol w="3616258">
                  <a:extLst>
                    <a:ext uri="{9D8B030D-6E8A-4147-A177-3AD203B41FA5}">
                      <a16:colId xmlns:a16="http://schemas.microsoft.com/office/drawing/2014/main" val="688603593"/>
                    </a:ext>
                  </a:extLst>
                </a:gridCol>
                <a:gridCol w="3947534">
                  <a:extLst>
                    <a:ext uri="{9D8B030D-6E8A-4147-A177-3AD203B41FA5}">
                      <a16:colId xmlns:a16="http://schemas.microsoft.com/office/drawing/2014/main" val="198366697"/>
                    </a:ext>
                  </a:extLst>
                </a:gridCol>
              </a:tblGrid>
              <a:tr h="426374">
                <a:tc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NFA</a:t>
                      </a:r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 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N( S, Σ, M, 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, F)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DFA D(S, Σ, M, 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0, </a:t>
                      </a:r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F)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3972058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S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有穷状态集合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93353891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Σ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输入的字母表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440369"/>
                  </a:ext>
                </a:extLst>
              </a:tr>
              <a:tr h="426374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M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映射关系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3595582"/>
                  </a:ext>
                </a:extLst>
              </a:tr>
              <a:tr h="426374">
                <a:tc v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非确定的，一对多的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确定的，一对一的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0958109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s</a:t>
                      </a:r>
                      <a:r>
                        <a:rPr lang="en-US" altLang="zh-CN" sz="2800" baseline="-25000" dirty="0">
                          <a:latin typeface="得意黑" pitchFamily="2" charset="-122"/>
                          <a:ea typeface="得意黑" pitchFamily="2" charset="-122"/>
                        </a:rPr>
                        <a:t>0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初始状态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8890327"/>
                  </a:ext>
                </a:extLst>
              </a:tr>
              <a:tr h="4263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latin typeface="得意黑" pitchFamily="2" charset="-122"/>
                          <a:ea typeface="得意黑" pitchFamily="2" charset="-122"/>
                        </a:rPr>
                        <a:t>F</a:t>
                      </a:r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2800" dirty="0">
                          <a:latin typeface="得意黑" pitchFamily="2" charset="-122"/>
                          <a:ea typeface="得意黑" pitchFamily="2" charset="-122"/>
                        </a:rPr>
                        <a:t>终止状态集合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sz="2800" dirty="0">
                        <a:latin typeface="得意黑" pitchFamily="2" charset="-122"/>
                        <a:ea typeface="得意黑" pitchFamily="2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8332832"/>
                  </a:ext>
                </a:extLst>
              </a:tr>
            </a:tbl>
          </a:graphicData>
        </a:graphic>
      </p:graphicFrame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1336F5F-B26B-3DC2-2E3C-A0D1C68860A5}"/>
              </a:ext>
            </a:extLst>
          </p:cNvPr>
          <p:cNvCxnSpPr/>
          <p:nvPr/>
        </p:nvCxnSpPr>
        <p:spPr>
          <a:xfrm>
            <a:off x="583660" y="5328908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BC7D45F4-B4A6-2922-CCF7-7B05DC5B3DF7}"/>
              </a:ext>
            </a:extLst>
          </p:cNvPr>
          <p:cNvSpPr txBox="1"/>
          <p:nvPr/>
        </p:nvSpPr>
        <p:spPr>
          <a:xfrm>
            <a:off x="879077" y="4805688"/>
            <a:ext cx="800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start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D675D40-F520-1FE2-D8FC-41C3DC922A07}"/>
              </a:ext>
            </a:extLst>
          </p:cNvPr>
          <p:cNvSpPr txBox="1"/>
          <p:nvPr/>
        </p:nvSpPr>
        <p:spPr>
          <a:xfrm>
            <a:off x="4115145" y="3882824"/>
            <a:ext cx="3481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a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A76279B3-82CD-2690-1898-805302F3B0E8}"/>
              </a:ext>
            </a:extLst>
          </p:cNvPr>
          <p:cNvCxnSpPr/>
          <p:nvPr/>
        </p:nvCxnSpPr>
        <p:spPr>
          <a:xfrm>
            <a:off x="2565551" y="5350396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9627414D-6B40-FE53-A338-0B900FFD5280}"/>
              </a:ext>
            </a:extLst>
          </p:cNvPr>
          <p:cNvSpPr txBox="1"/>
          <p:nvPr/>
        </p:nvSpPr>
        <p:spPr>
          <a:xfrm>
            <a:off x="3058537" y="4805912"/>
            <a:ext cx="3481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a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55B98D55-7F9D-6184-B9F8-50714DF51B61}"/>
              </a:ext>
            </a:extLst>
          </p:cNvPr>
          <p:cNvCxnSpPr/>
          <p:nvPr/>
        </p:nvCxnSpPr>
        <p:spPr>
          <a:xfrm>
            <a:off x="4721850" y="5350396"/>
            <a:ext cx="13910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EB50F1E7-4227-41E8-10BC-2BD4FF93C958}"/>
              </a:ext>
            </a:extLst>
          </p:cNvPr>
          <p:cNvSpPr txBox="1"/>
          <p:nvPr/>
        </p:nvSpPr>
        <p:spPr>
          <a:xfrm>
            <a:off x="5258331" y="4800412"/>
            <a:ext cx="349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b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AEB053A-E19A-E190-D89E-C9C0B9721A59}"/>
              </a:ext>
            </a:extLst>
          </p:cNvPr>
          <p:cNvSpPr txBox="1"/>
          <p:nvPr/>
        </p:nvSpPr>
        <p:spPr>
          <a:xfrm>
            <a:off x="6802529" y="5040534"/>
            <a:ext cx="48013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 return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（</a:t>
            </a:r>
            <a:r>
              <a:rPr lang="en-US" altLang="zh-CN" sz="2800" dirty="0" err="1">
                <a:latin typeface="得意黑" pitchFamily="2" charset="-122"/>
                <a:ea typeface="得意黑" pitchFamily="2" charset="-122"/>
              </a:rPr>
              <a:t>getToken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install ID()</a:t>
            </a:r>
            <a:r>
              <a:rPr lang="zh-CN" altLang="en-US" sz="2800" dirty="0">
                <a:latin typeface="得意黑" pitchFamily="2" charset="-122"/>
                <a:ea typeface="得意黑" pitchFamily="2" charset="-122"/>
              </a:rPr>
              <a:t>）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D02612C-1ACF-DF07-6939-364CB05E7DA8}"/>
              </a:ext>
            </a:extLst>
          </p:cNvPr>
          <p:cNvCxnSpPr>
            <a:cxnSpLocks/>
            <a:stCxn id="18" idx="4"/>
            <a:endCxn id="25" idx="2"/>
          </p:cNvCxnSpPr>
          <p:nvPr/>
        </p:nvCxnSpPr>
        <p:spPr>
          <a:xfrm>
            <a:off x="2255660" y="5590518"/>
            <a:ext cx="1243487" cy="858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14FD9572-D024-E5ED-5ADD-FBBDC19FAF34}"/>
              </a:ext>
            </a:extLst>
          </p:cNvPr>
          <p:cNvSpPr txBox="1"/>
          <p:nvPr/>
        </p:nvSpPr>
        <p:spPr>
          <a:xfrm>
            <a:off x="6509511" y="4848664"/>
            <a:ext cx="341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*</a:t>
            </a:r>
            <a:endParaRPr lang="zh-CN" altLang="en-US" sz="28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7D575829-E6E7-152F-ED35-35C12FDAC4DE}"/>
              </a:ext>
            </a:extLst>
          </p:cNvPr>
          <p:cNvSpPr/>
          <p:nvPr/>
        </p:nvSpPr>
        <p:spPr>
          <a:xfrm>
            <a:off x="2015538" y="5110274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0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3B7EFDD-86EA-92B5-9888-6E35CB95A7AD}"/>
              </a:ext>
            </a:extLst>
          </p:cNvPr>
          <p:cNvSpPr/>
          <p:nvPr/>
        </p:nvSpPr>
        <p:spPr>
          <a:xfrm>
            <a:off x="4049109" y="5083510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1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B8518F41-C529-2D61-CF6B-C7CEC89A06A7}"/>
              </a:ext>
            </a:extLst>
          </p:cNvPr>
          <p:cNvSpPr/>
          <p:nvPr/>
        </p:nvSpPr>
        <p:spPr>
          <a:xfrm>
            <a:off x="6217595" y="5083510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2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F64884B-A49C-6989-A672-D6F78A8471F7}"/>
              </a:ext>
            </a:extLst>
          </p:cNvPr>
          <p:cNvSpPr/>
          <p:nvPr/>
        </p:nvSpPr>
        <p:spPr>
          <a:xfrm>
            <a:off x="6278014" y="5143929"/>
            <a:ext cx="359406" cy="35940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7BA27820-EBBA-BC8C-68A7-A3CB958B732A}"/>
              </a:ext>
            </a:extLst>
          </p:cNvPr>
          <p:cNvSpPr txBox="1"/>
          <p:nvPr/>
        </p:nvSpPr>
        <p:spPr>
          <a:xfrm>
            <a:off x="2065010" y="5925590"/>
            <a:ext cx="10143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other</a:t>
            </a:r>
          </a:p>
        </p:txBody>
      </p:sp>
      <p:sp>
        <p:nvSpPr>
          <p:cNvPr id="23" name="箭头: 上弧形 22">
            <a:extLst>
              <a:ext uri="{FF2B5EF4-FFF2-40B4-BE49-F238E27FC236}">
                <a16:creationId xmlns:a16="http://schemas.microsoft.com/office/drawing/2014/main" id="{ED708AE4-B76F-FFF4-C764-A0EC5973FE38}"/>
              </a:ext>
            </a:extLst>
          </p:cNvPr>
          <p:cNvSpPr/>
          <p:nvPr/>
        </p:nvSpPr>
        <p:spPr>
          <a:xfrm flipH="1">
            <a:off x="3775351" y="4406044"/>
            <a:ext cx="878767" cy="680773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CAC86F96-4A19-9085-B54C-9D5E38747664}"/>
              </a:ext>
            </a:extLst>
          </p:cNvPr>
          <p:cNvSpPr/>
          <p:nvPr/>
        </p:nvSpPr>
        <p:spPr>
          <a:xfrm>
            <a:off x="3499147" y="6208688"/>
            <a:ext cx="480244" cy="480244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3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69961DC-16C8-EECC-4368-28B671768E65}"/>
              </a:ext>
            </a:extLst>
          </p:cNvPr>
          <p:cNvSpPr txBox="1"/>
          <p:nvPr/>
        </p:nvSpPr>
        <p:spPr>
          <a:xfrm>
            <a:off x="7489423" y="5925590"/>
            <a:ext cx="17956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M(  1 , a ) = 2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C027B93-48EC-1D35-34E7-F4A86563C74A}"/>
              </a:ext>
            </a:extLst>
          </p:cNvPr>
          <p:cNvSpPr txBox="1"/>
          <p:nvPr/>
        </p:nvSpPr>
        <p:spPr>
          <a:xfrm>
            <a:off x="5137317" y="5941551"/>
            <a:ext cx="16802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得意黑" pitchFamily="2" charset="-122"/>
                <a:ea typeface="得意黑" pitchFamily="2" charset="-122"/>
              </a:rPr>
              <a:t>M( 1 , a ) = 1</a:t>
            </a:r>
          </a:p>
        </p:txBody>
      </p:sp>
    </p:spTree>
    <p:extLst>
      <p:ext uri="{BB962C8B-B14F-4D97-AF65-F5344CB8AC3E}">
        <p14:creationId xmlns:p14="http://schemas.microsoft.com/office/powerpoint/2010/main" val="4043459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575CECC8-701A-B748-BD52-D6C33EDDC224}"/>
              </a:ext>
            </a:extLst>
          </p:cNvPr>
          <p:cNvSpPr txBox="1"/>
          <p:nvPr/>
        </p:nvSpPr>
        <p:spPr>
          <a:xfrm>
            <a:off x="903933" y="836367"/>
            <a:ext cx="475322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字符串高效处理</a:t>
            </a:r>
            <a:endParaRPr lang="en-US" altLang="zh-CN" sz="3600" dirty="0">
              <a:latin typeface="得意黑" pitchFamily="2" charset="-122"/>
              <a:ea typeface="得意黑" pitchFamily="2" charset="-122"/>
            </a:endParaRPr>
          </a:p>
          <a:p>
            <a:pPr algn="ctr"/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基于正则表达式的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DFA(NFA)</a:t>
            </a:r>
          </a:p>
          <a:p>
            <a:pPr algn="ctr"/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DFA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模式匹配优化</a:t>
            </a:r>
            <a:endParaRPr lang="en-US" altLang="zh-CN" sz="3600" dirty="0">
              <a:latin typeface="得意黑" pitchFamily="2" charset="-122"/>
              <a:ea typeface="得意黑" pitchFamily="2" charset="-122"/>
            </a:endParaRPr>
          </a:p>
          <a:p>
            <a:pPr algn="ctr"/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状态最小算法等等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D2E8918-FB5F-0083-C61D-F5E278B444E9}"/>
              </a:ext>
            </a:extLst>
          </p:cNvPr>
          <p:cNvSpPr txBox="1"/>
          <p:nvPr/>
        </p:nvSpPr>
        <p:spPr>
          <a:xfrm>
            <a:off x="2247719" y="3596577"/>
            <a:ext cx="5561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if ( </a:t>
            </a:r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elseabc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 == 1) v=1;else </a:t>
            </a:r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ifa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 = 2;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A426FD8-DF40-D991-A4F2-1F382D44C6C5}"/>
              </a:ext>
            </a:extLst>
          </p:cNvPr>
          <p:cNvSpPr txBox="1"/>
          <p:nvPr/>
        </p:nvSpPr>
        <p:spPr>
          <a:xfrm>
            <a:off x="2512214" y="5178943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if(</a:t>
            </a:r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elseabc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==1)v=1;elseifa =2;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F42AD50B-C86A-7D5F-680C-CE2C46241787}"/>
              </a:ext>
            </a:extLst>
          </p:cNvPr>
          <p:cNvCxnSpPr>
            <a:stCxn id="3" idx="2"/>
            <a:endCxn id="4" idx="0"/>
          </p:cNvCxnSpPr>
          <p:nvPr/>
        </p:nvCxnSpPr>
        <p:spPr>
          <a:xfrm>
            <a:off x="5028288" y="4242908"/>
            <a:ext cx="0" cy="936035"/>
          </a:xfrm>
          <a:prstGeom prst="straightConnector1">
            <a:avLst/>
          </a:prstGeom>
          <a:ln w="698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98003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53DA1FB-A113-FC5E-445B-6816B4B5D0E6}"/>
              </a:ext>
            </a:extLst>
          </p:cNvPr>
          <p:cNvSpPr txBox="1"/>
          <p:nvPr/>
        </p:nvSpPr>
        <p:spPr>
          <a:xfrm>
            <a:off x="4524577" y="2828835"/>
            <a:ext cx="31428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>
                <a:latin typeface="得意黑" pitchFamily="2" charset="-122"/>
                <a:ea typeface="得意黑" pitchFamily="2" charset="-122"/>
              </a:rPr>
              <a:t>谢谢大家</a:t>
            </a:r>
          </a:p>
        </p:txBody>
      </p:sp>
    </p:spTree>
    <p:extLst>
      <p:ext uri="{BB962C8B-B14F-4D97-AF65-F5344CB8AC3E}">
        <p14:creationId xmlns:p14="http://schemas.microsoft.com/office/powerpoint/2010/main" val="3236858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D77F39B-BCCE-4E65-10D0-9972EFBE695A}"/>
              </a:ext>
            </a:extLst>
          </p:cNvPr>
          <p:cNvSpPr/>
          <p:nvPr/>
        </p:nvSpPr>
        <p:spPr>
          <a:xfrm>
            <a:off x="4397364" y="198552"/>
            <a:ext cx="3176500" cy="83291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21BE615-0F60-95C3-17BB-67E1CE21BAF2}"/>
              </a:ext>
            </a:extLst>
          </p:cNvPr>
          <p:cNvSpPr/>
          <p:nvPr/>
        </p:nvSpPr>
        <p:spPr>
          <a:xfrm>
            <a:off x="4808765" y="38236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词法分析器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99E3893-5D26-8968-BE5E-F56C3A0D4101}"/>
              </a:ext>
            </a:extLst>
          </p:cNvPr>
          <p:cNvSpPr/>
          <p:nvPr/>
        </p:nvSpPr>
        <p:spPr>
          <a:xfrm>
            <a:off x="4808765" y="1227364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语法分析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925671-3FF6-705C-1EBC-502F50665FB4}"/>
              </a:ext>
            </a:extLst>
          </p:cNvPr>
          <p:cNvSpPr/>
          <p:nvPr/>
        </p:nvSpPr>
        <p:spPr>
          <a:xfrm>
            <a:off x="4580166" y="3762370"/>
            <a:ext cx="26942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机器无关代码优化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B4A378B-20D9-234C-4B72-1ECDB533AED4}"/>
              </a:ext>
            </a:extLst>
          </p:cNvPr>
          <p:cNvSpPr/>
          <p:nvPr/>
        </p:nvSpPr>
        <p:spPr>
          <a:xfrm>
            <a:off x="4808765" y="2072366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语义分析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850834D-082A-ED93-D5C6-9172FCEFB410}"/>
              </a:ext>
            </a:extLst>
          </p:cNvPr>
          <p:cNvSpPr/>
          <p:nvPr/>
        </p:nvSpPr>
        <p:spPr>
          <a:xfrm>
            <a:off x="4808765" y="2917368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中间代码生成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DFD0D59D-9B9F-AC3F-B34A-39D50300A0E7}"/>
              </a:ext>
            </a:extLst>
          </p:cNvPr>
          <p:cNvSpPr/>
          <p:nvPr/>
        </p:nvSpPr>
        <p:spPr>
          <a:xfrm>
            <a:off x="4580167" y="5452374"/>
            <a:ext cx="2694213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机器相关代码优化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3C224BD-5CCA-2A87-FB13-5FD012118875}"/>
              </a:ext>
            </a:extLst>
          </p:cNvPr>
          <p:cNvSpPr/>
          <p:nvPr/>
        </p:nvSpPr>
        <p:spPr>
          <a:xfrm>
            <a:off x="4808765" y="460737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代码生成器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2489F6-410C-CAAB-C718-3BF6D0205301}"/>
              </a:ext>
            </a:extLst>
          </p:cNvPr>
          <p:cNvSpPr txBox="1"/>
          <p:nvPr/>
        </p:nvSpPr>
        <p:spPr>
          <a:xfrm>
            <a:off x="1673678" y="47936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字符流（即文件）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844D6E2-E9FB-A01A-52F4-B6C200F8A2F4}"/>
              </a:ext>
            </a:extLst>
          </p:cNvPr>
          <p:cNvCxnSpPr>
            <a:cxnSpLocks/>
          </p:cNvCxnSpPr>
          <p:nvPr/>
        </p:nvCxnSpPr>
        <p:spPr>
          <a:xfrm>
            <a:off x="344981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180A79C-65C5-20F6-3189-636B20A9B2CF}"/>
              </a:ext>
            </a:extLst>
          </p:cNvPr>
          <p:cNvCxnSpPr>
            <a:cxnSpLocks/>
          </p:cNvCxnSpPr>
          <p:nvPr/>
        </p:nvCxnSpPr>
        <p:spPr>
          <a:xfrm flipH="1">
            <a:off x="3453496" y="1507670"/>
            <a:ext cx="1243373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3359204-6A07-A1EA-EC3E-9933038322A7}"/>
              </a:ext>
            </a:extLst>
          </p:cNvPr>
          <p:cNvCxnSpPr>
            <a:cxnSpLocks/>
          </p:cNvCxnSpPr>
          <p:nvPr/>
        </p:nvCxnSpPr>
        <p:spPr>
          <a:xfrm flipH="1">
            <a:off x="3372801" y="3170579"/>
            <a:ext cx="132406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B823B0B-8B7C-D0E5-B266-4A71CE987D1C}"/>
              </a:ext>
            </a:extLst>
          </p:cNvPr>
          <p:cNvCxnSpPr/>
          <p:nvPr/>
        </p:nvCxnSpPr>
        <p:spPr>
          <a:xfrm>
            <a:off x="7384670" y="4044037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CA0F3CD-5B33-952B-EA8A-0491D3219857}"/>
              </a:ext>
            </a:extLst>
          </p:cNvPr>
          <p:cNvCxnSpPr/>
          <p:nvPr/>
        </p:nvCxnSpPr>
        <p:spPr>
          <a:xfrm>
            <a:off x="7394590" y="5732761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6856C28C-1D81-AFA6-0F87-09864A5202E4}"/>
              </a:ext>
            </a:extLst>
          </p:cNvPr>
          <p:cNvCxnSpPr>
            <a:cxnSpLocks/>
          </p:cNvCxnSpPr>
          <p:nvPr/>
        </p:nvCxnSpPr>
        <p:spPr>
          <a:xfrm flipH="1" flipV="1">
            <a:off x="3333107" y="4880860"/>
            <a:ext cx="1363761" cy="81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FD72070-F686-834E-1375-AE8478F5FE56}"/>
              </a:ext>
            </a:extLst>
          </p:cNvPr>
          <p:cNvCxnSpPr/>
          <p:nvPr/>
        </p:nvCxnSpPr>
        <p:spPr>
          <a:xfrm>
            <a:off x="7274380" y="2354033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5F776D9-9407-1195-117A-31BB882BA8C7}"/>
              </a:ext>
            </a:extLst>
          </p:cNvPr>
          <p:cNvCxnSpPr/>
          <p:nvPr/>
        </p:nvCxnSpPr>
        <p:spPr>
          <a:xfrm>
            <a:off x="727438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B0B901B8-4776-80BA-D4D5-EEEB7F580752}"/>
              </a:ext>
            </a:extLst>
          </p:cNvPr>
          <p:cNvSpPr txBox="1"/>
          <p:nvPr/>
        </p:nvSpPr>
        <p:spPr>
          <a:xfrm>
            <a:off x="8750040" y="479363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符号流</a:t>
            </a: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60BEB9C4-222B-793D-A596-64B7BCA378DA}"/>
              </a:ext>
            </a:extLst>
          </p:cNvPr>
          <p:cNvCxnSpPr>
            <a:cxnSpLocks/>
          </p:cNvCxnSpPr>
          <p:nvPr/>
        </p:nvCxnSpPr>
        <p:spPr>
          <a:xfrm rot="5400000">
            <a:off x="7983075" y="375826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53F21007-546B-B65F-30B0-778DCF70D4DD}"/>
              </a:ext>
            </a:extLst>
          </p:cNvPr>
          <p:cNvSpPr txBox="1"/>
          <p:nvPr/>
        </p:nvSpPr>
        <p:spPr>
          <a:xfrm>
            <a:off x="2448835" y="1323004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696B4177-7B2E-AF18-FDED-EC37B6761AFE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3442497" y="1100387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38B9FE6C-068E-553A-C520-68D1D3CD6808}"/>
              </a:ext>
            </a:extLst>
          </p:cNvPr>
          <p:cNvSpPr txBox="1"/>
          <p:nvPr/>
        </p:nvSpPr>
        <p:spPr>
          <a:xfrm>
            <a:off x="8807736" y="2169367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9D7722F3-F968-AB4A-2983-8216BD820643}"/>
              </a:ext>
            </a:extLst>
          </p:cNvPr>
          <p:cNvCxnSpPr>
            <a:cxnSpLocks/>
          </p:cNvCxnSpPr>
          <p:nvPr/>
        </p:nvCxnSpPr>
        <p:spPr>
          <a:xfrm rot="5400000">
            <a:off x="8162014" y="2065830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FC03D7F-4A84-F78A-5938-48BFABA5C33A}"/>
              </a:ext>
            </a:extLst>
          </p:cNvPr>
          <p:cNvSpPr txBox="1"/>
          <p:nvPr/>
        </p:nvSpPr>
        <p:spPr>
          <a:xfrm>
            <a:off x="1867695" y="298591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1C96BCBC-EA2E-4157-3140-C935172BD5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40784" y="2791114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9AEE239-0853-42C4-DD10-C8B7C1DC9DEF}"/>
              </a:ext>
            </a:extLst>
          </p:cNvPr>
          <p:cNvSpPr txBox="1"/>
          <p:nvPr/>
        </p:nvSpPr>
        <p:spPr>
          <a:xfrm>
            <a:off x="8673500" y="3848871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4482FB57-030B-568D-65B7-A7A37BC03B96}"/>
              </a:ext>
            </a:extLst>
          </p:cNvPr>
          <p:cNvCxnSpPr>
            <a:cxnSpLocks/>
          </p:cNvCxnSpPr>
          <p:nvPr/>
        </p:nvCxnSpPr>
        <p:spPr>
          <a:xfrm rot="5400000">
            <a:off x="8310904" y="3734064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871F8766-1CD5-A948-CB12-FC96DB00E261}"/>
              </a:ext>
            </a:extLst>
          </p:cNvPr>
          <p:cNvSpPr txBox="1"/>
          <p:nvPr/>
        </p:nvSpPr>
        <p:spPr>
          <a:xfrm>
            <a:off x="1781107" y="47044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E8F309E5-100E-085E-4E64-6956E613ED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61535" y="4478390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7FC18CD5-D30C-EBDA-8E41-65980A3D18AB}"/>
              </a:ext>
            </a:extLst>
          </p:cNvPr>
          <p:cNvSpPr txBox="1"/>
          <p:nvPr/>
        </p:nvSpPr>
        <p:spPr>
          <a:xfrm>
            <a:off x="8792680" y="5548095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591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DD77F39B-BCCE-4E65-10D0-9972EFBE695A}"/>
              </a:ext>
            </a:extLst>
          </p:cNvPr>
          <p:cNvSpPr/>
          <p:nvPr/>
        </p:nvSpPr>
        <p:spPr>
          <a:xfrm>
            <a:off x="1673679" y="198552"/>
            <a:ext cx="7818872" cy="133088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621BE615-0F60-95C3-17BB-67E1CE21BAF2}"/>
              </a:ext>
            </a:extLst>
          </p:cNvPr>
          <p:cNvSpPr/>
          <p:nvPr/>
        </p:nvSpPr>
        <p:spPr>
          <a:xfrm>
            <a:off x="4808765" y="38236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词法分析器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99E3893-5D26-8968-BE5E-F56C3A0D4101}"/>
              </a:ext>
            </a:extLst>
          </p:cNvPr>
          <p:cNvSpPr/>
          <p:nvPr/>
        </p:nvSpPr>
        <p:spPr>
          <a:xfrm>
            <a:off x="4808765" y="1227364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语法分析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15925671-3FF6-705C-1EBC-502F50665FB4}"/>
              </a:ext>
            </a:extLst>
          </p:cNvPr>
          <p:cNvSpPr/>
          <p:nvPr/>
        </p:nvSpPr>
        <p:spPr>
          <a:xfrm>
            <a:off x="4580166" y="3762370"/>
            <a:ext cx="26942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机器无关代码优化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DB4A378B-20D9-234C-4B72-1ECDB533AED4}"/>
              </a:ext>
            </a:extLst>
          </p:cNvPr>
          <p:cNvSpPr/>
          <p:nvPr/>
        </p:nvSpPr>
        <p:spPr>
          <a:xfrm>
            <a:off x="4808765" y="2072366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语义分析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850834D-082A-ED93-D5C6-9172FCEFB410}"/>
              </a:ext>
            </a:extLst>
          </p:cNvPr>
          <p:cNvSpPr/>
          <p:nvPr/>
        </p:nvSpPr>
        <p:spPr>
          <a:xfrm>
            <a:off x="4808765" y="2917368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中间代码生成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DFD0D59D-9B9F-AC3F-B34A-39D50300A0E7}"/>
              </a:ext>
            </a:extLst>
          </p:cNvPr>
          <p:cNvSpPr/>
          <p:nvPr/>
        </p:nvSpPr>
        <p:spPr>
          <a:xfrm>
            <a:off x="4580167" y="5452374"/>
            <a:ext cx="2694213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机器相关代码优化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23C224BD-5CCA-2A87-FB13-5FD012118875}"/>
              </a:ext>
            </a:extLst>
          </p:cNvPr>
          <p:cNvSpPr/>
          <p:nvPr/>
        </p:nvSpPr>
        <p:spPr>
          <a:xfrm>
            <a:off x="4808765" y="4607372"/>
            <a:ext cx="2237014" cy="5633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代码生成器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992489F6-410C-CAAB-C718-3BF6D0205301}"/>
              </a:ext>
            </a:extLst>
          </p:cNvPr>
          <p:cNvSpPr txBox="1"/>
          <p:nvPr/>
        </p:nvSpPr>
        <p:spPr>
          <a:xfrm>
            <a:off x="1673678" y="47936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字符流（即文件）</a:t>
            </a:r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D844D6E2-E9FB-A01A-52F4-B6C200F8A2F4}"/>
              </a:ext>
            </a:extLst>
          </p:cNvPr>
          <p:cNvCxnSpPr>
            <a:cxnSpLocks/>
          </p:cNvCxnSpPr>
          <p:nvPr/>
        </p:nvCxnSpPr>
        <p:spPr>
          <a:xfrm>
            <a:off x="344981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0180A79C-65C5-20F6-3189-636B20A9B2CF}"/>
              </a:ext>
            </a:extLst>
          </p:cNvPr>
          <p:cNvCxnSpPr>
            <a:cxnSpLocks/>
          </p:cNvCxnSpPr>
          <p:nvPr/>
        </p:nvCxnSpPr>
        <p:spPr>
          <a:xfrm flipH="1">
            <a:off x="3453496" y="1507670"/>
            <a:ext cx="1243373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73359204-6A07-A1EA-EC3E-9933038322A7}"/>
              </a:ext>
            </a:extLst>
          </p:cNvPr>
          <p:cNvCxnSpPr>
            <a:cxnSpLocks/>
          </p:cNvCxnSpPr>
          <p:nvPr/>
        </p:nvCxnSpPr>
        <p:spPr>
          <a:xfrm flipH="1">
            <a:off x="3372801" y="3170579"/>
            <a:ext cx="1324067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9B823B0B-8B7C-D0E5-B266-4A71CE987D1C}"/>
              </a:ext>
            </a:extLst>
          </p:cNvPr>
          <p:cNvCxnSpPr/>
          <p:nvPr/>
        </p:nvCxnSpPr>
        <p:spPr>
          <a:xfrm>
            <a:off x="7384670" y="4044037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9CA0F3CD-5B33-952B-EA8A-0491D3219857}"/>
              </a:ext>
            </a:extLst>
          </p:cNvPr>
          <p:cNvCxnSpPr/>
          <p:nvPr/>
        </p:nvCxnSpPr>
        <p:spPr>
          <a:xfrm>
            <a:off x="7394590" y="5732761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6856C28C-1D81-AFA6-0F87-09864A5202E4}"/>
              </a:ext>
            </a:extLst>
          </p:cNvPr>
          <p:cNvCxnSpPr>
            <a:cxnSpLocks/>
          </p:cNvCxnSpPr>
          <p:nvPr/>
        </p:nvCxnSpPr>
        <p:spPr>
          <a:xfrm flipH="1" flipV="1">
            <a:off x="3333107" y="4880860"/>
            <a:ext cx="1363761" cy="8179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6FD72070-F686-834E-1375-AE8478F5FE56}"/>
              </a:ext>
            </a:extLst>
          </p:cNvPr>
          <p:cNvCxnSpPr/>
          <p:nvPr/>
        </p:nvCxnSpPr>
        <p:spPr>
          <a:xfrm>
            <a:off x="7274380" y="2354033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A5F776D9-9407-1195-117A-31BB882BA8C7}"/>
              </a:ext>
            </a:extLst>
          </p:cNvPr>
          <p:cNvCxnSpPr/>
          <p:nvPr/>
        </p:nvCxnSpPr>
        <p:spPr>
          <a:xfrm>
            <a:off x="7274380" y="664029"/>
            <a:ext cx="1247059" cy="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B0B901B8-4776-80BA-D4D5-EEEB7F580752}"/>
              </a:ext>
            </a:extLst>
          </p:cNvPr>
          <p:cNvSpPr txBox="1"/>
          <p:nvPr/>
        </p:nvSpPr>
        <p:spPr>
          <a:xfrm>
            <a:off x="8750040" y="479363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符号流</a:t>
            </a:r>
          </a:p>
        </p:txBody>
      </p:sp>
      <p:cxnSp>
        <p:nvCxnSpPr>
          <p:cNvPr id="37" name="连接符: 肘形 36">
            <a:extLst>
              <a:ext uri="{FF2B5EF4-FFF2-40B4-BE49-F238E27FC236}">
                <a16:creationId xmlns:a16="http://schemas.microsoft.com/office/drawing/2014/main" id="{60BEB9C4-222B-793D-A596-64B7BCA378DA}"/>
              </a:ext>
            </a:extLst>
          </p:cNvPr>
          <p:cNvCxnSpPr>
            <a:cxnSpLocks/>
          </p:cNvCxnSpPr>
          <p:nvPr/>
        </p:nvCxnSpPr>
        <p:spPr>
          <a:xfrm rot="5400000">
            <a:off x="7983075" y="375826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53F21007-546B-B65F-30B0-778DCF70D4DD}"/>
              </a:ext>
            </a:extLst>
          </p:cNvPr>
          <p:cNvSpPr txBox="1"/>
          <p:nvPr/>
        </p:nvSpPr>
        <p:spPr>
          <a:xfrm>
            <a:off x="2448835" y="1323004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1" name="连接符: 肘形 40">
            <a:extLst>
              <a:ext uri="{FF2B5EF4-FFF2-40B4-BE49-F238E27FC236}">
                <a16:creationId xmlns:a16="http://schemas.microsoft.com/office/drawing/2014/main" id="{696B4177-7B2E-AF18-FDED-EC37B6761AFE}"/>
              </a:ext>
            </a:extLst>
          </p:cNvPr>
          <p:cNvCxnSpPr>
            <a:cxnSpLocks/>
            <a:stCxn id="40" idx="2"/>
          </p:cNvCxnSpPr>
          <p:nvPr/>
        </p:nvCxnSpPr>
        <p:spPr>
          <a:xfrm rot="16200000" flipH="1">
            <a:off x="3442497" y="1100387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38B9FE6C-068E-553A-C520-68D1D3CD6808}"/>
              </a:ext>
            </a:extLst>
          </p:cNvPr>
          <p:cNvSpPr txBox="1"/>
          <p:nvPr/>
        </p:nvSpPr>
        <p:spPr>
          <a:xfrm>
            <a:off x="8807736" y="2169367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语法树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48" name="连接符: 肘形 47">
            <a:extLst>
              <a:ext uri="{FF2B5EF4-FFF2-40B4-BE49-F238E27FC236}">
                <a16:creationId xmlns:a16="http://schemas.microsoft.com/office/drawing/2014/main" id="{9D7722F3-F968-AB4A-2983-8216BD820643}"/>
              </a:ext>
            </a:extLst>
          </p:cNvPr>
          <p:cNvCxnSpPr>
            <a:cxnSpLocks/>
          </p:cNvCxnSpPr>
          <p:nvPr/>
        </p:nvCxnSpPr>
        <p:spPr>
          <a:xfrm rot="5400000">
            <a:off x="8162014" y="2065830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文本框 49">
            <a:extLst>
              <a:ext uri="{FF2B5EF4-FFF2-40B4-BE49-F238E27FC236}">
                <a16:creationId xmlns:a16="http://schemas.microsoft.com/office/drawing/2014/main" id="{CFC03D7F-4A84-F78A-5938-48BFABA5C33A}"/>
              </a:ext>
            </a:extLst>
          </p:cNvPr>
          <p:cNvSpPr txBox="1"/>
          <p:nvPr/>
        </p:nvSpPr>
        <p:spPr>
          <a:xfrm>
            <a:off x="1867695" y="2985913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3" name="连接符: 肘形 52">
            <a:extLst>
              <a:ext uri="{FF2B5EF4-FFF2-40B4-BE49-F238E27FC236}">
                <a16:creationId xmlns:a16="http://schemas.microsoft.com/office/drawing/2014/main" id="{1C96BCBC-EA2E-4157-3140-C935172BD5AE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40784" y="2791114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4" name="文本框 53">
            <a:extLst>
              <a:ext uri="{FF2B5EF4-FFF2-40B4-BE49-F238E27FC236}">
                <a16:creationId xmlns:a16="http://schemas.microsoft.com/office/drawing/2014/main" id="{F9AEE239-0853-42C4-DD10-C8B7C1DC9DEF}"/>
              </a:ext>
            </a:extLst>
          </p:cNvPr>
          <p:cNvSpPr txBox="1"/>
          <p:nvPr/>
        </p:nvSpPr>
        <p:spPr>
          <a:xfrm>
            <a:off x="8673500" y="3848871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中间表示形式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55" name="连接符: 肘形 54">
            <a:extLst>
              <a:ext uri="{FF2B5EF4-FFF2-40B4-BE49-F238E27FC236}">
                <a16:creationId xmlns:a16="http://schemas.microsoft.com/office/drawing/2014/main" id="{4482FB57-030B-568D-65B7-A7A37BC03B96}"/>
              </a:ext>
            </a:extLst>
          </p:cNvPr>
          <p:cNvCxnSpPr>
            <a:cxnSpLocks/>
          </p:cNvCxnSpPr>
          <p:nvPr/>
        </p:nvCxnSpPr>
        <p:spPr>
          <a:xfrm rot="5400000">
            <a:off x="8310904" y="3734064"/>
            <a:ext cx="718848" cy="1544839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871F8766-1CD5-A948-CB12-FC96DB00E261}"/>
              </a:ext>
            </a:extLst>
          </p:cNvPr>
          <p:cNvSpPr txBox="1"/>
          <p:nvPr/>
        </p:nvSpPr>
        <p:spPr>
          <a:xfrm>
            <a:off x="1781107" y="4704457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latin typeface="得意黑" pitchFamily="2" charset="-122"/>
                <a:ea typeface="得意黑" pitchFamily="2" charset="-122"/>
              </a:rPr>
              <a:t>1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60" name="连接符: 肘形 59">
            <a:extLst>
              <a:ext uri="{FF2B5EF4-FFF2-40B4-BE49-F238E27FC236}">
                <a16:creationId xmlns:a16="http://schemas.microsoft.com/office/drawing/2014/main" id="{E8F309E5-100E-085E-4E64-6956E613EDF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61535" y="4478390"/>
            <a:ext cx="662422" cy="1846320"/>
          </a:xfrm>
          <a:prstGeom prst="bentConnector2">
            <a:avLst/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7FC18CD5-D30C-EBDA-8E41-65980A3D18AB}"/>
              </a:ext>
            </a:extLst>
          </p:cNvPr>
          <p:cNvSpPr txBox="1"/>
          <p:nvPr/>
        </p:nvSpPr>
        <p:spPr>
          <a:xfrm>
            <a:off x="8792680" y="5548095"/>
            <a:ext cx="143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目标机器语言 </a:t>
            </a:r>
            <a:r>
              <a:rPr lang="en-US" altLang="zh-CN" dirty="0">
                <a:solidFill>
                  <a:srgbClr val="FF0000"/>
                </a:solidFill>
                <a:latin typeface="得意黑" pitchFamily="2" charset="-122"/>
                <a:ea typeface="得意黑" pitchFamily="2" charset="-122"/>
              </a:rPr>
              <a:t>2</a:t>
            </a:r>
            <a:endParaRPr lang="zh-CN" altLang="en-US" dirty="0">
              <a:solidFill>
                <a:srgbClr val="FF0000"/>
              </a:solidFill>
              <a:latin typeface="得意黑" pitchFamily="2" charset="-122"/>
              <a:ea typeface="得意黑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1971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4A6DEE68-5ED2-17AD-C81E-53AA97471AF1}"/>
              </a:ext>
            </a:extLst>
          </p:cNvPr>
          <p:cNvGrpSpPr/>
          <p:nvPr/>
        </p:nvGrpSpPr>
        <p:grpSpPr>
          <a:xfrm>
            <a:off x="1661399" y="671207"/>
            <a:ext cx="8869202" cy="646332"/>
            <a:chOff x="1225684" y="700390"/>
            <a:chExt cx="8869202" cy="64633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BD7E1E35-80BB-5ADE-09D7-76909935FEC0}"/>
                </a:ext>
              </a:extLst>
            </p:cNvPr>
            <p:cNvSpPr txBox="1"/>
            <p:nvPr/>
          </p:nvSpPr>
          <p:spPr>
            <a:xfrm>
              <a:off x="1225684" y="700391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latin typeface="得意黑" pitchFamily="2" charset="-122"/>
                  <a:ea typeface="得意黑" pitchFamily="2" charset="-122"/>
                </a:rPr>
                <a:t>词法单元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53D4723-3C18-801C-4A3D-BFB70242DC3A}"/>
                </a:ext>
              </a:extLst>
            </p:cNvPr>
            <p:cNvSpPr txBox="1"/>
            <p:nvPr/>
          </p:nvSpPr>
          <p:spPr>
            <a:xfrm>
              <a:off x="8996508" y="700390"/>
              <a:ext cx="10983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latin typeface="得意黑" pitchFamily="2" charset="-122"/>
                  <a:ea typeface="得意黑" pitchFamily="2" charset="-122"/>
                </a:rPr>
                <a:t>词  素</a:t>
              </a:r>
            </a:p>
          </p:txBody>
        </p:sp>
      </p:grp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9B2F0F4F-2BFA-78CE-70C6-F422FFAE175E}"/>
              </a:ext>
            </a:extLst>
          </p:cNvPr>
          <p:cNvCxnSpPr/>
          <p:nvPr/>
        </p:nvCxnSpPr>
        <p:spPr>
          <a:xfrm>
            <a:off x="3320828" y="875489"/>
            <a:ext cx="61113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A134D1F-3FDD-93B3-5DF9-3E16107C1F34}"/>
              </a:ext>
            </a:extLst>
          </p:cNvPr>
          <p:cNvSpPr txBox="1"/>
          <p:nvPr/>
        </p:nvSpPr>
        <p:spPr>
          <a:xfrm>
            <a:off x="5633373" y="413824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实例化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5B96F2-6DBF-6923-1006-0A9EA419B708}"/>
              </a:ext>
            </a:extLst>
          </p:cNvPr>
          <p:cNvSpPr txBox="1"/>
          <p:nvPr/>
        </p:nvSpPr>
        <p:spPr>
          <a:xfrm>
            <a:off x="5675834" y="994372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抽   象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7B8B0FE-B26B-DAE5-97C5-037C3BFA97B5}"/>
              </a:ext>
            </a:extLst>
          </p:cNvPr>
          <p:cNvCxnSpPr>
            <a:stCxn id="5" idx="1"/>
            <a:endCxn id="4" idx="3"/>
          </p:cNvCxnSpPr>
          <p:nvPr/>
        </p:nvCxnSpPr>
        <p:spPr>
          <a:xfrm flipH="1">
            <a:off x="3320828" y="994373"/>
            <a:ext cx="611139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2D25DEA-68D4-E374-1EAE-AE10B9F50F76}"/>
              </a:ext>
            </a:extLst>
          </p:cNvPr>
          <p:cNvSpPr txBox="1"/>
          <p:nvPr/>
        </p:nvSpPr>
        <p:spPr>
          <a:xfrm>
            <a:off x="2052819" y="1883771"/>
            <a:ext cx="8707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&lt;id&gt;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54F94A-1694-71EF-0053-098B6EFE2086}"/>
              </a:ext>
            </a:extLst>
          </p:cNvPr>
          <p:cNvSpPr txBox="1"/>
          <p:nvPr/>
        </p:nvSpPr>
        <p:spPr>
          <a:xfrm>
            <a:off x="8442368" y="1883771"/>
            <a:ext cx="3078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xiao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systemInfo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6AAF39-75E9-6196-CF21-1FEF59022CBA}"/>
              </a:ext>
            </a:extLst>
          </p:cNvPr>
          <p:cNvSpPr txBox="1"/>
          <p:nvPr/>
        </p:nvSpPr>
        <p:spPr>
          <a:xfrm>
            <a:off x="8430345" y="2685437"/>
            <a:ext cx="31021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1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2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3.14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-5.87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B8169A-C6AA-72E7-6094-4DD52BB2C2FC}"/>
              </a:ext>
            </a:extLst>
          </p:cNvPr>
          <p:cNvSpPr txBox="1"/>
          <p:nvPr/>
        </p:nvSpPr>
        <p:spPr>
          <a:xfrm>
            <a:off x="1574322" y="2685437"/>
            <a:ext cx="18277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&lt;number&gt;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F7A99FF-A233-4A42-1FB5-BCB442F30EEA}"/>
              </a:ext>
            </a:extLst>
          </p:cNvPr>
          <p:cNvSpPr txBox="1"/>
          <p:nvPr/>
        </p:nvSpPr>
        <p:spPr>
          <a:xfrm>
            <a:off x="2102226" y="4284168"/>
            <a:ext cx="785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&lt;if&gt;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BDE868-F0A7-96F2-FA13-2EEE8C92FE4F}"/>
              </a:ext>
            </a:extLst>
          </p:cNvPr>
          <p:cNvSpPr txBox="1"/>
          <p:nvPr/>
        </p:nvSpPr>
        <p:spPr>
          <a:xfrm>
            <a:off x="8909642" y="3482502"/>
            <a:ext cx="2143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!=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&gt;=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、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&lt;=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05FECFD-7EC9-D4A3-A771-41CE609BFE97}"/>
              </a:ext>
            </a:extLst>
          </p:cNvPr>
          <p:cNvSpPr txBox="1"/>
          <p:nvPr/>
        </p:nvSpPr>
        <p:spPr>
          <a:xfrm>
            <a:off x="1228875" y="3482502"/>
            <a:ext cx="25186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&lt;comparison&gt;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03A2788-137C-DE8D-5AC6-4D8540AC0C9F}"/>
              </a:ext>
            </a:extLst>
          </p:cNvPr>
          <p:cNvSpPr txBox="1"/>
          <p:nvPr/>
        </p:nvSpPr>
        <p:spPr>
          <a:xfrm>
            <a:off x="9780874" y="4284168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if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5B6633C-27D4-ACD5-E49E-02C60257A183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>
            <a:off x="2923570" y="2206937"/>
            <a:ext cx="5518798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83D890A1-C9D5-57FC-A1D5-30BA45267306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>
            <a:off x="3402066" y="3008603"/>
            <a:ext cx="5028279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958774A-E195-C06D-6149-9EF2C751033A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>
            <a:off x="3747513" y="3805668"/>
            <a:ext cx="5162129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3E71262-451B-9B98-60AF-565FD38F2B44}"/>
              </a:ext>
            </a:extLst>
          </p:cNvPr>
          <p:cNvCxnSpPr>
            <a:stCxn id="20" idx="3"/>
            <a:endCxn id="23" idx="1"/>
          </p:cNvCxnSpPr>
          <p:nvPr/>
        </p:nvCxnSpPr>
        <p:spPr>
          <a:xfrm>
            <a:off x="2888019" y="4607334"/>
            <a:ext cx="6892855" cy="0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5385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4A6DEE68-5ED2-17AD-C81E-53AA97471AF1}"/>
              </a:ext>
            </a:extLst>
          </p:cNvPr>
          <p:cNvGrpSpPr/>
          <p:nvPr/>
        </p:nvGrpSpPr>
        <p:grpSpPr>
          <a:xfrm>
            <a:off x="1661399" y="671207"/>
            <a:ext cx="8869202" cy="646332"/>
            <a:chOff x="1225684" y="700390"/>
            <a:chExt cx="8869202" cy="646332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BD7E1E35-80BB-5ADE-09D7-76909935FEC0}"/>
                </a:ext>
              </a:extLst>
            </p:cNvPr>
            <p:cNvSpPr txBox="1"/>
            <p:nvPr/>
          </p:nvSpPr>
          <p:spPr>
            <a:xfrm>
              <a:off x="1225684" y="700391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latin typeface="得意黑" pitchFamily="2" charset="-122"/>
                  <a:ea typeface="得意黑" pitchFamily="2" charset="-122"/>
                </a:rPr>
                <a:t>词法单元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E53D4723-3C18-801C-4A3D-BFB70242DC3A}"/>
                </a:ext>
              </a:extLst>
            </p:cNvPr>
            <p:cNvSpPr txBox="1"/>
            <p:nvPr/>
          </p:nvSpPr>
          <p:spPr>
            <a:xfrm>
              <a:off x="8996508" y="700390"/>
              <a:ext cx="10983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latin typeface="得意黑" pitchFamily="2" charset="-122"/>
                  <a:ea typeface="得意黑" pitchFamily="2" charset="-122"/>
                </a:rPr>
                <a:t>词  素</a:t>
              </a:r>
            </a:p>
          </p:txBody>
        </p:sp>
      </p:grp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9B2F0F4F-2BFA-78CE-70C6-F422FFAE175E}"/>
              </a:ext>
            </a:extLst>
          </p:cNvPr>
          <p:cNvCxnSpPr/>
          <p:nvPr/>
        </p:nvCxnSpPr>
        <p:spPr>
          <a:xfrm>
            <a:off x="3320828" y="875489"/>
            <a:ext cx="611139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5A134D1F-3FDD-93B3-5DF9-3E16107C1F34}"/>
              </a:ext>
            </a:extLst>
          </p:cNvPr>
          <p:cNvSpPr txBox="1"/>
          <p:nvPr/>
        </p:nvSpPr>
        <p:spPr>
          <a:xfrm>
            <a:off x="5633373" y="413824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实例化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65B96F2-6DBF-6923-1006-0A9EA419B708}"/>
              </a:ext>
            </a:extLst>
          </p:cNvPr>
          <p:cNvSpPr txBox="1"/>
          <p:nvPr/>
        </p:nvSpPr>
        <p:spPr>
          <a:xfrm>
            <a:off x="5675834" y="994372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抽   象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7B8B0FE-B26B-DAE5-97C5-037C3BFA97B5}"/>
              </a:ext>
            </a:extLst>
          </p:cNvPr>
          <p:cNvCxnSpPr>
            <a:stCxn id="5" idx="1"/>
            <a:endCxn id="4" idx="3"/>
          </p:cNvCxnSpPr>
          <p:nvPr/>
        </p:nvCxnSpPr>
        <p:spPr>
          <a:xfrm flipH="1">
            <a:off x="3320828" y="994373"/>
            <a:ext cx="6111395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D2D25DEA-68D4-E374-1EAE-AE10B9F50F76}"/>
              </a:ext>
            </a:extLst>
          </p:cNvPr>
          <p:cNvSpPr txBox="1"/>
          <p:nvPr/>
        </p:nvSpPr>
        <p:spPr>
          <a:xfrm>
            <a:off x="1696952" y="1877523"/>
            <a:ext cx="15824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&lt;id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p1&gt;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54F94A-1694-71EF-0053-098B6EFE2086}"/>
              </a:ext>
            </a:extLst>
          </p:cNvPr>
          <p:cNvSpPr txBox="1"/>
          <p:nvPr/>
        </p:nvSpPr>
        <p:spPr>
          <a:xfrm>
            <a:off x="9542027" y="1859042"/>
            <a:ext cx="8787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xiao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F6AAF39-75E9-6196-CF21-1FEF59022CBA}"/>
              </a:ext>
            </a:extLst>
          </p:cNvPr>
          <p:cNvSpPr txBox="1"/>
          <p:nvPr/>
        </p:nvSpPr>
        <p:spPr>
          <a:xfrm>
            <a:off x="9776065" y="3230021"/>
            <a:ext cx="410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0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EB8169A-C6AA-72E7-6094-4DD52BB2C2FC}"/>
              </a:ext>
            </a:extLst>
          </p:cNvPr>
          <p:cNvSpPr txBox="1"/>
          <p:nvPr/>
        </p:nvSpPr>
        <p:spPr>
          <a:xfrm>
            <a:off x="721751" y="3235886"/>
            <a:ext cx="3491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&lt;number, static p0&gt;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F7A99FF-A233-4A42-1FB5-BCB442F30EEA}"/>
              </a:ext>
            </a:extLst>
          </p:cNvPr>
          <p:cNvSpPr txBox="1"/>
          <p:nvPr/>
        </p:nvSpPr>
        <p:spPr>
          <a:xfrm>
            <a:off x="2074686" y="4834617"/>
            <a:ext cx="785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&lt;if&gt;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BDE868-F0A7-96F2-FA13-2EEE8C92FE4F}"/>
              </a:ext>
            </a:extLst>
          </p:cNvPr>
          <p:cNvSpPr txBox="1"/>
          <p:nvPr/>
        </p:nvSpPr>
        <p:spPr>
          <a:xfrm>
            <a:off x="9776065" y="3970386"/>
            <a:ext cx="4138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=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05FECFD-7EC9-D4A3-A771-41CE609BFE97}"/>
              </a:ext>
            </a:extLst>
          </p:cNvPr>
          <p:cNvSpPr txBox="1"/>
          <p:nvPr/>
        </p:nvSpPr>
        <p:spPr>
          <a:xfrm>
            <a:off x="1294309" y="4032951"/>
            <a:ext cx="23326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</a:t>
            </a:r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assign_op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03A2788-137C-DE8D-5AC6-4D8540AC0C9F}"/>
              </a:ext>
            </a:extLst>
          </p:cNvPr>
          <p:cNvSpPr txBox="1"/>
          <p:nvPr/>
        </p:nvSpPr>
        <p:spPr>
          <a:xfrm>
            <a:off x="9780874" y="4710751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if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05B6633C-27D4-ACD5-E49E-02C60257A183}"/>
              </a:ext>
            </a:extLst>
          </p:cNvPr>
          <p:cNvCxnSpPr>
            <a:stCxn id="13" idx="3"/>
            <a:endCxn id="14" idx="1"/>
          </p:cNvCxnSpPr>
          <p:nvPr/>
        </p:nvCxnSpPr>
        <p:spPr>
          <a:xfrm flipV="1">
            <a:off x="3279436" y="2182208"/>
            <a:ext cx="6262591" cy="18481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83D890A1-C9D5-57FC-A1D5-30BA45267306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 flipV="1">
            <a:off x="4213412" y="3553187"/>
            <a:ext cx="5562653" cy="586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B958774A-E195-C06D-6149-9EF2C751033A}"/>
              </a:ext>
            </a:extLst>
          </p:cNvPr>
          <p:cNvCxnSpPr>
            <a:stCxn id="22" idx="3"/>
            <a:endCxn id="21" idx="1"/>
          </p:cNvCxnSpPr>
          <p:nvPr/>
        </p:nvCxnSpPr>
        <p:spPr>
          <a:xfrm flipV="1">
            <a:off x="3626999" y="4293552"/>
            <a:ext cx="6149066" cy="62565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93E71262-451B-9B98-60AF-565FD38F2B44}"/>
              </a:ext>
            </a:extLst>
          </p:cNvPr>
          <p:cNvCxnSpPr>
            <a:stCxn id="20" idx="3"/>
            <a:endCxn id="23" idx="1"/>
          </p:cNvCxnSpPr>
          <p:nvPr/>
        </p:nvCxnSpPr>
        <p:spPr>
          <a:xfrm flipV="1">
            <a:off x="2860479" y="5033917"/>
            <a:ext cx="6920395" cy="12386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7E262054-2A92-2A18-6BC2-B7E98C6718D8}"/>
              </a:ext>
            </a:extLst>
          </p:cNvPr>
          <p:cNvSpPr txBox="1"/>
          <p:nvPr/>
        </p:nvSpPr>
        <p:spPr>
          <a:xfrm>
            <a:off x="1698413" y="2534492"/>
            <a:ext cx="16433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&lt;id</a:t>
            </a:r>
            <a:r>
              <a:rPr lang="zh-CN" altLang="en-US" sz="3600" dirty="0">
                <a:latin typeface="得意黑" pitchFamily="2" charset="-122"/>
                <a:ea typeface="得意黑" pitchFamily="2" charset="-122"/>
              </a:rPr>
              <a:t>，</a:t>
            </a:r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p2&gt;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37FF949-F05F-3139-37C9-964A842AEBFF}"/>
              </a:ext>
            </a:extLst>
          </p:cNvPr>
          <p:cNvSpPr txBox="1"/>
          <p:nvPr/>
        </p:nvSpPr>
        <p:spPr>
          <a:xfrm>
            <a:off x="8973764" y="2489656"/>
            <a:ext cx="20152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err="1">
                <a:latin typeface="得意黑" pitchFamily="2" charset="-122"/>
                <a:ea typeface="得意黑" pitchFamily="2" charset="-122"/>
              </a:rPr>
              <a:t>systemInfo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BDE35CB-AC7A-26EB-7CFC-91368ACBF37C}"/>
              </a:ext>
            </a:extLst>
          </p:cNvPr>
          <p:cNvCxnSpPr>
            <a:stCxn id="18" idx="3"/>
            <a:endCxn id="19" idx="1"/>
          </p:cNvCxnSpPr>
          <p:nvPr/>
        </p:nvCxnSpPr>
        <p:spPr>
          <a:xfrm flipV="1">
            <a:off x="3341812" y="2812822"/>
            <a:ext cx="5631952" cy="4483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289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041D9EF5-5C27-D040-533D-D8F5F4A8436E}"/>
              </a:ext>
            </a:extLst>
          </p:cNvPr>
          <p:cNvSpPr/>
          <p:nvPr/>
        </p:nvSpPr>
        <p:spPr>
          <a:xfrm>
            <a:off x="2062786" y="1453420"/>
            <a:ext cx="2771861" cy="128978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词法分析器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8659F3B3-884B-8A1A-B7E6-B0B400F3182D}"/>
              </a:ext>
            </a:extLst>
          </p:cNvPr>
          <p:cNvSpPr/>
          <p:nvPr/>
        </p:nvSpPr>
        <p:spPr>
          <a:xfrm>
            <a:off x="7117926" y="1453420"/>
            <a:ext cx="2771861" cy="128978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语法分析器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327B786-B4F5-04C8-3F02-33640459A671}"/>
              </a:ext>
            </a:extLst>
          </p:cNvPr>
          <p:cNvSpPr/>
          <p:nvPr/>
        </p:nvSpPr>
        <p:spPr>
          <a:xfrm>
            <a:off x="4710069" y="4114801"/>
            <a:ext cx="2771861" cy="128978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solidFill>
                  <a:schemeClr val="tx1"/>
                </a:solidFill>
                <a:latin typeface="得意黑" pitchFamily="2" charset="-122"/>
                <a:ea typeface="得意黑" pitchFamily="2" charset="-122"/>
              </a:rPr>
              <a:t>符号表</a:t>
            </a:r>
            <a:endParaRPr lang="en-US" altLang="zh-CN" sz="4000" dirty="0">
              <a:solidFill>
                <a:schemeClr val="tx1"/>
              </a:solidFill>
              <a:latin typeface="得意黑" pitchFamily="2" charset="-122"/>
              <a:ea typeface="得意黑" pitchFamily="2" charset="-122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D68A229-B8EC-C944-DE45-D373B9C6D29E}"/>
              </a:ext>
            </a:extLst>
          </p:cNvPr>
          <p:cNvCxnSpPr>
            <a:stCxn id="3" idx="2"/>
            <a:endCxn id="5" idx="1"/>
          </p:cNvCxnSpPr>
          <p:nvPr/>
        </p:nvCxnSpPr>
        <p:spPr>
          <a:xfrm>
            <a:off x="3448717" y="2743200"/>
            <a:ext cx="1261352" cy="2016491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6D38EFB5-B988-7149-1FEC-E82D0DE66057}"/>
              </a:ext>
            </a:extLst>
          </p:cNvPr>
          <p:cNvCxnSpPr>
            <a:stCxn id="4" idx="2"/>
            <a:endCxn id="5" idx="3"/>
          </p:cNvCxnSpPr>
          <p:nvPr/>
        </p:nvCxnSpPr>
        <p:spPr>
          <a:xfrm flipH="1">
            <a:off x="7481930" y="2743200"/>
            <a:ext cx="1021927" cy="20164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98FF719-C5A5-63CF-F48C-CA8567E13D46}"/>
              </a:ext>
            </a:extLst>
          </p:cNvPr>
          <p:cNvCxnSpPr/>
          <p:nvPr/>
        </p:nvCxnSpPr>
        <p:spPr>
          <a:xfrm>
            <a:off x="4834647" y="1799617"/>
            <a:ext cx="2283279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1184FE1-070E-F65A-B880-649EC214EFD0}"/>
              </a:ext>
            </a:extLst>
          </p:cNvPr>
          <p:cNvCxnSpPr/>
          <p:nvPr/>
        </p:nvCxnSpPr>
        <p:spPr>
          <a:xfrm flipH="1">
            <a:off x="4834647" y="2383277"/>
            <a:ext cx="22832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6BCFDA89-D882-BB8D-9327-1CA51C1D4787}"/>
              </a:ext>
            </a:extLst>
          </p:cNvPr>
          <p:cNvSpPr txBox="1"/>
          <p:nvPr/>
        </p:nvSpPr>
        <p:spPr>
          <a:xfrm>
            <a:off x="194553" y="311285"/>
            <a:ext cx="24849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文件（字符流）</a:t>
            </a:r>
          </a:p>
        </p:txBody>
      </p:sp>
      <p:cxnSp>
        <p:nvCxnSpPr>
          <p:cNvPr id="16" name="连接符: 肘形 15">
            <a:extLst>
              <a:ext uri="{FF2B5EF4-FFF2-40B4-BE49-F238E27FC236}">
                <a16:creationId xmlns:a16="http://schemas.microsoft.com/office/drawing/2014/main" id="{A30BBB73-FDF9-4612-25E0-46E0B113C218}"/>
              </a:ext>
            </a:extLst>
          </p:cNvPr>
          <p:cNvCxnSpPr>
            <a:stCxn id="14" idx="2"/>
            <a:endCxn id="3" idx="1"/>
          </p:cNvCxnSpPr>
          <p:nvPr/>
        </p:nvCxnSpPr>
        <p:spPr>
          <a:xfrm rot="16200000" flipH="1">
            <a:off x="1148788" y="1184312"/>
            <a:ext cx="1202250" cy="62574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7890D40F-3AE5-B962-CEB7-451567D7DBC3}"/>
              </a:ext>
            </a:extLst>
          </p:cNvPr>
          <p:cNvCxnSpPr>
            <a:stCxn id="4" idx="3"/>
          </p:cNvCxnSpPr>
          <p:nvPr/>
        </p:nvCxnSpPr>
        <p:spPr>
          <a:xfrm>
            <a:off x="9889787" y="2098310"/>
            <a:ext cx="230221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7A3B8382-3410-74B8-8EC9-76217D2797A1}"/>
              </a:ext>
            </a:extLst>
          </p:cNvPr>
          <p:cNvSpPr txBox="1"/>
          <p:nvPr/>
        </p:nvSpPr>
        <p:spPr>
          <a:xfrm>
            <a:off x="5390228" y="1337952"/>
            <a:ext cx="11721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词法单元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8A0DA47-349A-B3EE-B087-82AE50F7D9FA}"/>
              </a:ext>
            </a:extLst>
          </p:cNvPr>
          <p:cNvSpPr txBox="1"/>
          <p:nvPr/>
        </p:nvSpPr>
        <p:spPr>
          <a:xfrm>
            <a:off x="5223003" y="2434546"/>
            <a:ext cx="1745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latin typeface="得意黑" pitchFamily="2" charset="-122"/>
                <a:ea typeface="得意黑" pitchFamily="2" charset="-122"/>
              </a:rPr>
              <a:t>getNextToken</a:t>
            </a:r>
            <a:endParaRPr lang="zh-CN" altLang="en-US" sz="24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1100B28-B3F9-6550-B471-0D5A48F97745}"/>
              </a:ext>
            </a:extLst>
          </p:cNvPr>
          <p:cNvSpPr txBox="1"/>
          <p:nvPr/>
        </p:nvSpPr>
        <p:spPr>
          <a:xfrm>
            <a:off x="9961110" y="1636645"/>
            <a:ext cx="21595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得意黑" pitchFamily="2" charset="-122"/>
                <a:ea typeface="得意黑" pitchFamily="2" charset="-122"/>
              </a:rPr>
              <a:t>输出至语义分析器</a:t>
            </a:r>
          </a:p>
        </p:txBody>
      </p:sp>
    </p:spTree>
    <p:extLst>
      <p:ext uri="{BB962C8B-B14F-4D97-AF65-F5344CB8AC3E}">
        <p14:creationId xmlns:p14="http://schemas.microsoft.com/office/powerpoint/2010/main" val="4292874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528814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168714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828918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476807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2481896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2196385" y="3469984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2296574" y="3125688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2481896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0934480-14C2-1694-5E82-C7AD1D969369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1736241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C5BCA22-39E4-83AC-DCA9-670ED2088276}"/>
              </a:ext>
            </a:extLst>
          </p:cNvPr>
          <p:cNvSpPr txBox="1"/>
          <p:nvPr/>
        </p:nvSpPr>
        <p:spPr>
          <a:xfrm>
            <a:off x="321012" y="243191"/>
            <a:ext cx="1499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latin typeface="得意黑" pitchFamily="2" charset="-122"/>
                <a:ea typeface="得意黑" pitchFamily="2" charset="-122"/>
              </a:rPr>
              <a:t>读取输入</a:t>
            </a:r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93908070-5827-B842-CCE0-B3F25265E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549736"/>
              </p:ext>
            </p:extLst>
          </p:nvPr>
        </p:nvGraphicFramePr>
        <p:xfrm>
          <a:off x="1896894" y="1450458"/>
          <a:ext cx="8397037" cy="796631"/>
        </p:xfrm>
        <a:graphic>
          <a:graphicData uri="http://schemas.openxmlformats.org/drawingml/2006/table">
            <a:tbl>
              <a:tblPr firstRow="1" firstCol="1" bandRow="1"/>
              <a:tblGrid>
                <a:gridCol w="498677">
                  <a:extLst>
                    <a:ext uri="{9D8B030D-6E8A-4147-A177-3AD203B41FA5}">
                      <a16:colId xmlns:a16="http://schemas.microsoft.com/office/drawing/2014/main" val="641258679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405300982"/>
                    </a:ext>
                  </a:extLst>
                </a:gridCol>
                <a:gridCol w="497503">
                  <a:extLst>
                    <a:ext uri="{9D8B030D-6E8A-4147-A177-3AD203B41FA5}">
                      <a16:colId xmlns:a16="http://schemas.microsoft.com/office/drawing/2014/main" val="431897043"/>
                    </a:ext>
                  </a:extLst>
                </a:gridCol>
                <a:gridCol w="530321">
                  <a:extLst>
                    <a:ext uri="{9D8B030D-6E8A-4147-A177-3AD203B41FA5}">
                      <a16:colId xmlns:a16="http://schemas.microsoft.com/office/drawing/2014/main" val="1043000310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2161739005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269053550"/>
                    </a:ext>
                  </a:extLst>
                </a:gridCol>
                <a:gridCol w="509317">
                  <a:extLst>
                    <a:ext uri="{9D8B030D-6E8A-4147-A177-3AD203B41FA5}">
                      <a16:colId xmlns:a16="http://schemas.microsoft.com/office/drawing/2014/main" val="1157368350"/>
                    </a:ext>
                  </a:extLst>
                </a:gridCol>
                <a:gridCol w="535572">
                  <a:extLst>
                    <a:ext uri="{9D8B030D-6E8A-4147-A177-3AD203B41FA5}">
                      <a16:colId xmlns:a16="http://schemas.microsoft.com/office/drawing/2014/main" val="890631512"/>
                    </a:ext>
                  </a:extLst>
                </a:gridCol>
                <a:gridCol w="540823">
                  <a:extLst>
                    <a:ext uri="{9D8B030D-6E8A-4147-A177-3AD203B41FA5}">
                      <a16:colId xmlns:a16="http://schemas.microsoft.com/office/drawing/2014/main" val="3988171166"/>
                    </a:ext>
                  </a:extLst>
                </a:gridCol>
                <a:gridCol w="527694">
                  <a:extLst>
                    <a:ext uri="{9D8B030D-6E8A-4147-A177-3AD203B41FA5}">
                      <a16:colId xmlns:a16="http://schemas.microsoft.com/office/drawing/2014/main" val="743812381"/>
                    </a:ext>
                  </a:extLst>
                </a:gridCol>
                <a:gridCol w="525069">
                  <a:extLst>
                    <a:ext uri="{9D8B030D-6E8A-4147-A177-3AD203B41FA5}">
                      <a16:colId xmlns:a16="http://schemas.microsoft.com/office/drawing/2014/main" val="2443580830"/>
                    </a:ext>
                  </a:extLst>
                </a:gridCol>
                <a:gridCol w="531633">
                  <a:extLst>
                    <a:ext uri="{9D8B030D-6E8A-4147-A177-3AD203B41FA5}">
                      <a16:colId xmlns:a16="http://schemas.microsoft.com/office/drawing/2014/main" val="1296150694"/>
                    </a:ext>
                  </a:extLst>
                </a:gridCol>
                <a:gridCol w="665525">
                  <a:extLst>
                    <a:ext uri="{9D8B030D-6E8A-4147-A177-3AD203B41FA5}">
                      <a16:colId xmlns:a16="http://schemas.microsoft.com/office/drawing/2014/main" val="3538090121"/>
                    </a:ext>
                  </a:extLst>
                </a:gridCol>
                <a:gridCol w="498816">
                  <a:extLst>
                    <a:ext uri="{9D8B030D-6E8A-4147-A177-3AD203B41FA5}">
                      <a16:colId xmlns:a16="http://schemas.microsoft.com/office/drawing/2014/main" val="310594762"/>
                    </a:ext>
                  </a:extLst>
                </a:gridCol>
                <a:gridCol w="188169">
                  <a:extLst>
                    <a:ext uri="{9D8B030D-6E8A-4147-A177-3AD203B41FA5}">
                      <a16:colId xmlns:a16="http://schemas.microsoft.com/office/drawing/2014/main" val="3363130208"/>
                    </a:ext>
                  </a:extLst>
                </a:gridCol>
                <a:gridCol w="809463">
                  <a:extLst>
                    <a:ext uri="{9D8B030D-6E8A-4147-A177-3AD203B41FA5}">
                      <a16:colId xmlns:a16="http://schemas.microsoft.com/office/drawing/2014/main" val="57411666"/>
                    </a:ext>
                  </a:extLst>
                </a:gridCol>
              </a:tblGrid>
              <a:tr h="796631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N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u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m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=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b</a:t>
                      </a:r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+</a:t>
                      </a:r>
                      <a:endParaRPr lang="zh-CN" alt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c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*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kern="10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altLang="en-US" sz="2800" kern="1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US" sz="2800" kern="100" dirty="0" err="1">
                          <a:effectLst/>
                          <a:latin typeface="得意黑" pitchFamily="2" charset="-122"/>
                          <a:ea typeface="得意黑" pitchFamily="2" charset="-122"/>
                          <a:cs typeface="Times New Roman" panose="02020603050405020304" pitchFamily="18" charset="0"/>
                        </a:rPr>
                        <a:t>eof</a:t>
                      </a:r>
                      <a:endParaRPr lang="zh-CN" sz="2800" kern="100" dirty="0">
                        <a:effectLst/>
                        <a:latin typeface="得意黑" pitchFamily="2" charset="-122"/>
                        <a:ea typeface="得意黑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 anchorCtr="1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8723198"/>
                  </a:ext>
                </a:extLst>
              </a:tr>
            </a:tbl>
          </a:graphicData>
        </a:graphic>
      </p:graphicFrame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E3411D9-6E8A-0668-7089-8D64F8A1931A}"/>
              </a:ext>
            </a:extLst>
          </p:cNvPr>
          <p:cNvCxnSpPr>
            <a:cxnSpLocks/>
          </p:cNvCxnSpPr>
          <p:nvPr/>
        </p:nvCxnSpPr>
        <p:spPr>
          <a:xfrm>
            <a:off x="6001966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421198D-6B9B-BD17-0AC9-6FE59E9E6F04}"/>
              </a:ext>
            </a:extLst>
          </p:cNvPr>
          <p:cNvCxnSpPr>
            <a:cxnSpLocks/>
          </p:cNvCxnSpPr>
          <p:nvPr/>
        </p:nvCxnSpPr>
        <p:spPr>
          <a:xfrm>
            <a:off x="2389763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4CD094-CBD5-83DC-7FA6-6A66D5600A7B}"/>
              </a:ext>
            </a:extLst>
          </p:cNvPr>
          <p:cNvCxnSpPr>
            <a:cxnSpLocks/>
          </p:cNvCxnSpPr>
          <p:nvPr/>
        </p:nvCxnSpPr>
        <p:spPr>
          <a:xfrm>
            <a:off x="9486535" y="612843"/>
            <a:ext cx="0" cy="214981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517B3BE2-257E-A3E8-46A0-00F2E72A2430}"/>
              </a:ext>
            </a:extLst>
          </p:cNvPr>
          <p:cNvSpPr txBox="1"/>
          <p:nvPr/>
        </p:nvSpPr>
        <p:spPr>
          <a:xfrm>
            <a:off x="4027251" y="289677"/>
            <a:ext cx="10631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>
                <a:latin typeface="得意黑" pitchFamily="2" charset="-122"/>
                <a:ea typeface="得意黑" pitchFamily="2" charset="-122"/>
              </a:rPr>
              <a:t>N = 8</a:t>
            </a:r>
            <a:endParaRPr lang="zh-CN" altLang="en-US" sz="3600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4" name="箭头: 上 13">
            <a:extLst>
              <a:ext uri="{FF2B5EF4-FFF2-40B4-BE49-F238E27FC236}">
                <a16:creationId xmlns:a16="http://schemas.microsoft.com/office/drawing/2014/main" id="{AD614FE2-29DA-E641-C063-58DFFFA17E1D}"/>
              </a:ext>
            </a:extLst>
          </p:cNvPr>
          <p:cNvSpPr/>
          <p:nvPr/>
        </p:nvSpPr>
        <p:spPr>
          <a:xfrm>
            <a:off x="2524222" y="2288074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19A6990-FE8E-B3B4-EEF4-51A53E8BB619}"/>
              </a:ext>
            </a:extLst>
          </p:cNvPr>
          <p:cNvSpPr txBox="1"/>
          <p:nvPr/>
        </p:nvSpPr>
        <p:spPr>
          <a:xfrm>
            <a:off x="2874807" y="3125689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forward</a:t>
            </a:r>
            <a:endParaRPr lang="zh-CN" altLang="en-US" dirty="0">
              <a:latin typeface="得意黑" pitchFamily="2" charset="-122"/>
              <a:ea typeface="得意黑" pitchFamily="2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55BDFAA-074A-7275-88E9-49F8C80DDA37}"/>
              </a:ext>
            </a:extLst>
          </p:cNvPr>
          <p:cNvSpPr txBox="1"/>
          <p:nvPr/>
        </p:nvSpPr>
        <p:spPr>
          <a:xfrm>
            <a:off x="2338900" y="3116997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得意黑" pitchFamily="2" charset="-122"/>
                <a:ea typeface="得意黑" pitchFamily="2" charset="-122"/>
              </a:rPr>
              <a:t>begin</a:t>
            </a:r>
          </a:p>
        </p:txBody>
      </p:sp>
      <p:sp>
        <p:nvSpPr>
          <p:cNvPr id="17" name="箭头: 上 16">
            <a:extLst>
              <a:ext uri="{FF2B5EF4-FFF2-40B4-BE49-F238E27FC236}">
                <a16:creationId xmlns:a16="http://schemas.microsoft.com/office/drawing/2014/main" id="{0F993A92-7330-57FB-6728-3237AFE64544}"/>
              </a:ext>
            </a:extLst>
          </p:cNvPr>
          <p:cNvSpPr/>
          <p:nvPr/>
        </p:nvSpPr>
        <p:spPr>
          <a:xfrm>
            <a:off x="3019266" y="2288073"/>
            <a:ext cx="282101" cy="796631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23E24E-BE29-CF37-C811-DCBF8B607C87}"/>
              </a:ext>
            </a:extLst>
          </p:cNvPr>
          <p:cNvSpPr txBox="1"/>
          <p:nvPr/>
        </p:nvSpPr>
        <p:spPr>
          <a:xfrm>
            <a:off x="10155677" y="289677"/>
            <a:ext cx="18261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latin typeface="得意黑" pitchFamily="2" charset="-122"/>
                <a:ea typeface="得意黑" pitchFamily="2" charset="-122"/>
              </a:rPr>
              <a:t>缓冲区对</a:t>
            </a:r>
          </a:p>
        </p:txBody>
      </p:sp>
    </p:spTree>
    <p:extLst>
      <p:ext uri="{BB962C8B-B14F-4D97-AF65-F5344CB8AC3E}">
        <p14:creationId xmlns:p14="http://schemas.microsoft.com/office/powerpoint/2010/main" val="2633783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</TotalTime>
  <Words>2007</Words>
  <Application>Microsoft Office PowerPoint</Application>
  <PresentationFormat>宽屏</PresentationFormat>
  <Paragraphs>457</Paragraphs>
  <Slides>26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1" baseType="lpstr">
      <vt:lpstr>得意黑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绊 羁</dc:creator>
  <cp:lastModifiedBy>绊 羁</cp:lastModifiedBy>
  <cp:revision>45</cp:revision>
  <dcterms:created xsi:type="dcterms:W3CDTF">2023-11-13T13:15:43Z</dcterms:created>
  <dcterms:modified xsi:type="dcterms:W3CDTF">2023-11-15T13:50:39Z</dcterms:modified>
</cp:coreProperties>
</file>

<file path=docProps/thumbnail.jpeg>
</file>